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71" r:id="rId7"/>
    <p:sldId id="272" r:id="rId8"/>
    <p:sldId id="274" r:id="rId9"/>
    <p:sldId id="273" r:id="rId10"/>
    <p:sldId id="276" r:id="rId11"/>
    <p:sldId id="264" r:id="rId12"/>
    <p:sldId id="275" r:id="rId13"/>
    <p:sldId id="277" r:id="rId14"/>
    <p:sldId id="278" r:id="rId15"/>
    <p:sldId id="279" r:id="rId16"/>
    <p:sldId id="280" r:id="rId17"/>
    <p:sldId id="269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A8C"/>
    <a:srgbClr val="0033CC"/>
    <a:srgbClr val="333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1728" autoAdjust="0"/>
  </p:normalViewPr>
  <p:slideViewPr>
    <p:cSldViewPr snapToGrid="0" snapToObjects="1">
      <p:cViewPr varScale="1">
        <p:scale>
          <a:sx n="59" d="100"/>
          <a:sy n="59" d="100"/>
        </p:scale>
        <p:origin x="15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96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EA449-D6B9-D27D-1BF3-B229F192D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24C86-B579-F048-258C-16E952D03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F486A-517F-1D80-C6FF-8EA3EB24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파이프라인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입력 처리 및 정제 단계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- </a:t>
            </a:r>
            <a:r>
              <a:rPr lang="ko-KR" altLang="en-US" dirty="0"/>
              <a:t>먼저 사용자의 질문을 받아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ko-KR" altLang="en-US" b="1" dirty="0"/>
              <a:t>라우터</a:t>
            </a:r>
            <a:r>
              <a:rPr lang="en-US" altLang="ko-KR" dirty="0"/>
              <a:t>: </a:t>
            </a:r>
            <a:r>
              <a:rPr lang="ko-KR" altLang="en-US" dirty="0"/>
              <a:t>욕설이나 잡담 등의 무관한 질문을 걸러내 리소스 낭비를 줄임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b="1" dirty="0" err="1"/>
              <a:t>RegionFilter</a:t>
            </a:r>
            <a:r>
              <a:rPr lang="en-US" dirty="0"/>
              <a:t>: </a:t>
            </a:r>
            <a:r>
              <a:rPr lang="ko-KR" altLang="en-US" dirty="0"/>
              <a:t>지역정보를 추출함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사용자 입력에 </a:t>
            </a:r>
            <a:r>
              <a:rPr lang="en-US" altLang="ko-KR" dirty="0"/>
              <a:t>‘</a:t>
            </a:r>
            <a:r>
              <a:rPr lang="ko-KR" altLang="en-US" dirty="0"/>
              <a:t>전국</a:t>
            </a:r>
            <a:r>
              <a:rPr lang="en-US" altLang="ko-KR" dirty="0"/>
              <a:t>’ </a:t>
            </a:r>
            <a:r>
              <a:rPr lang="ko-KR" altLang="en-US" dirty="0"/>
              <a:t>혹은 지역정보가 없을 경우 </a:t>
            </a:r>
            <a:r>
              <a:rPr lang="en-US" altLang="ko-KR" dirty="0"/>
              <a:t>‘</a:t>
            </a:r>
            <a:r>
              <a:rPr lang="ko-KR" altLang="en-US" dirty="0"/>
              <a:t>지역범위</a:t>
            </a:r>
            <a:r>
              <a:rPr lang="en-US" altLang="ko-KR" dirty="0"/>
              <a:t>’=‘</a:t>
            </a:r>
            <a:r>
              <a:rPr lang="ko-KR" altLang="en-US" dirty="0"/>
              <a:t>전국</a:t>
            </a:r>
            <a:r>
              <a:rPr lang="en-US" altLang="ko-KR" dirty="0"/>
              <a:t>’</a:t>
            </a:r>
            <a:r>
              <a:rPr lang="ko-KR" altLang="en-US" dirty="0"/>
              <a:t> 필터링 </a:t>
            </a:r>
            <a:r>
              <a:rPr lang="en-US" altLang="ko-KR" dirty="0"/>
              <a:t>DB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입력에 지역정보가 </a:t>
            </a:r>
            <a:r>
              <a:rPr lang="ko-KR" altLang="en-US" dirty="0" err="1"/>
              <a:t>명시되있을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지역 정보를 추출하고 저장하고 있다가 이후에 문서 반환할 때</a:t>
            </a:r>
            <a:r>
              <a:rPr lang="en-US" altLang="ko-KR" dirty="0"/>
              <a:t> </a:t>
            </a:r>
            <a:r>
              <a:rPr lang="ko-KR" altLang="en-US" dirty="0"/>
              <a:t>필터링에 적용함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b="1" dirty="0" err="1"/>
              <a:t>멀티쿼리생성</a:t>
            </a:r>
            <a:r>
              <a:rPr lang="en-US" altLang="ko-KR" dirty="0"/>
              <a:t>: </a:t>
            </a:r>
            <a:r>
              <a:rPr lang="ko-KR" altLang="en-US" dirty="0"/>
              <a:t>사용자의 단일 질문을 여러 관점에서 추가 생성하여 검색 </a:t>
            </a:r>
            <a:r>
              <a:rPr lang="ko-KR" altLang="en-US" dirty="0" err="1"/>
              <a:t>커버리지를</a:t>
            </a:r>
            <a:r>
              <a:rPr lang="ko-KR" altLang="en-US" dirty="0"/>
              <a:t> </a:t>
            </a:r>
            <a:r>
              <a:rPr lang="ko-KR" altLang="en-US" dirty="0" err="1"/>
              <a:t>높힘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92C8-0ACD-2430-8C2E-4EBFF2E94B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18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멀티쿼리</a:t>
            </a:r>
            <a:r>
              <a:rPr lang="ko-KR" altLang="en-US" dirty="0"/>
              <a:t> 프롬프트는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지역 추출을 필수 </a:t>
            </a:r>
            <a:r>
              <a:rPr lang="en-US" altLang="ko-KR" dirty="0"/>
              <a:t> -&gt; </a:t>
            </a:r>
            <a:r>
              <a:rPr lang="ko-KR" altLang="en-US" dirty="0"/>
              <a:t>사용자가 언급한 지역 외 다른 지역을 멋대로 추가하지 않게 함 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또한 관련이 없는 문서를 반환하지 않도록 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사용자가 질문한 정책의 키워드에서 벗어나지 않은 </a:t>
            </a:r>
            <a:r>
              <a:rPr lang="en-US" altLang="ko-KR" dirty="0"/>
              <a:t>‘</a:t>
            </a:r>
            <a:r>
              <a:rPr lang="ko-KR" altLang="en-US" dirty="0"/>
              <a:t>유의어</a:t>
            </a:r>
            <a:r>
              <a:rPr lang="en-US" altLang="ko-KR" dirty="0"/>
              <a:t>’</a:t>
            </a:r>
            <a:r>
              <a:rPr lang="ko-KR" altLang="en-US" dirty="0"/>
              <a:t>를 기준으로 쿼리를 생성하도록 함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815FE-E3A3-7E0B-01FD-8965B96E2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24221-4E7F-C269-CF01-4A3DC54EF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160F9-0605-D231-D3B1-D76C8D1F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본격적으로 </a:t>
            </a:r>
            <a:r>
              <a:rPr lang="ko-KR" altLang="en-US" dirty="0" err="1"/>
              <a:t>리트리버</a:t>
            </a:r>
            <a:r>
              <a:rPr lang="ko-KR" altLang="en-US" dirty="0"/>
              <a:t> 부문입니다 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앙상블리트리버를</a:t>
            </a:r>
            <a:r>
              <a:rPr lang="ko-KR" altLang="en-US" dirty="0"/>
              <a:t> 통해 확장된 쿼리로 </a:t>
            </a:r>
            <a:r>
              <a:rPr lang="ko-KR" altLang="en-US" b="1" dirty="0"/>
              <a:t>의미</a:t>
            </a:r>
            <a:r>
              <a:rPr lang="en-US" altLang="ko-KR" b="1" dirty="0"/>
              <a:t> </a:t>
            </a:r>
            <a:r>
              <a:rPr lang="ko-KR" altLang="en-US" b="1" dirty="0"/>
              <a:t>검색</a:t>
            </a:r>
            <a:r>
              <a:rPr lang="ko-KR" altLang="en-US" dirty="0"/>
              <a:t>과 </a:t>
            </a:r>
            <a:r>
              <a:rPr lang="ko-KR" altLang="en-US" b="1" dirty="0"/>
              <a:t>키워드</a:t>
            </a:r>
            <a:r>
              <a:rPr lang="en-US" altLang="ko-KR" b="1" dirty="0"/>
              <a:t> </a:t>
            </a:r>
            <a:r>
              <a:rPr lang="ko-KR" altLang="en-US" b="1" dirty="0"/>
              <a:t>검색</a:t>
            </a:r>
            <a:r>
              <a:rPr lang="ko-KR" altLang="en-US" dirty="0"/>
              <a:t>을 동시에 수행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다음 결과 리스트를 </a:t>
            </a:r>
            <a:r>
              <a:rPr lang="en-US" altLang="ko-KR" b="1" dirty="0"/>
              <a:t>RRF </a:t>
            </a:r>
            <a:r>
              <a:rPr lang="ko-KR" altLang="en-US" b="1" dirty="0"/>
              <a:t>알고리즘</a:t>
            </a:r>
            <a:r>
              <a:rPr lang="ko-KR" altLang="en-US" dirty="0"/>
              <a:t>으로 통합하여</a:t>
            </a:r>
            <a:r>
              <a:rPr lang="en-US" altLang="ko-KR" dirty="0"/>
              <a:t>, </a:t>
            </a:r>
            <a:r>
              <a:rPr lang="ko-KR" altLang="en-US" dirty="0"/>
              <a:t>한쪽 검색에만 치우치지 않게 통합 랭킹을 산출함 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D9002-BF69-1009-DCE2-CA08F79B1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85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E3823-CDF4-D9E4-82F9-24F81563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035DB2-652F-1DD8-4324-F10DA1731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FD88B4-9056-B9EB-6EF2-292EACDCA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답변 생성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앞서 </a:t>
            </a:r>
            <a:r>
              <a:rPr lang="en-US" altLang="ko-KR" dirty="0" err="1"/>
              <a:t>RegionFilter</a:t>
            </a:r>
            <a:r>
              <a:rPr lang="ko-KR" altLang="en-US" dirty="0"/>
              <a:t>에서 저장한 지역 정보를 기준으로</a:t>
            </a:r>
            <a:r>
              <a:rPr lang="en-US" altLang="ko-KR" dirty="0"/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검색된 문서의 메타데이터를 통해 </a:t>
            </a:r>
            <a:r>
              <a:rPr lang="en-US" altLang="ko-KR" dirty="0"/>
              <a:t>'</a:t>
            </a:r>
            <a:r>
              <a:rPr lang="ko-KR" altLang="en-US" dirty="0"/>
              <a:t>사용자가 입력한 지역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＇</a:t>
            </a:r>
            <a:r>
              <a:rPr lang="ko-KR" altLang="en-US" dirty="0"/>
              <a:t>전국</a:t>
            </a:r>
            <a:r>
              <a:rPr lang="en-US" altLang="ko-KR" dirty="0"/>
              <a:t>’</a:t>
            </a:r>
            <a:r>
              <a:rPr lang="ko-KR" altLang="en-US" dirty="0"/>
              <a:t>만 남기고 나머지는 제거합니다</a:t>
            </a:r>
            <a:r>
              <a:rPr lang="en-US" altLang="ko-KR" dirty="0"/>
              <a:t>. -&gt; (</a:t>
            </a:r>
            <a:r>
              <a:rPr lang="ko-KR" altLang="en-US" dirty="0"/>
              <a:t>검색 시 지역 정확도 올림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ConversationMemory</a:t>
            </a:r>
            <a:r>
              <a:rPr lang="en-US" altLang="ko-KR" dirty="0"/>
              <a:t>: </a:t>
            </a:r>
            <a:r>
              <a:rPr lang="ko-KR" altLang="en-US" dirty="0"/>
              <a:t>인메모리 형식을 통해 대화의 연속성을 확보하고 답변 생성에 활용될 수 있도록 맥락을 제공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DAFCE-AB2F-AB38-DE86-55D002ED2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39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E31CE-5F8D-0E83-D283-852669202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2DF88-D748-ECDE-6EDF-EAB6E916A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53020-E37E-50F9-49F6-19AC6B47F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답변 생성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앞서 </a:t>
            </a:r>
            <a:r>
              <a:rPr lang="en-US" altLang="ko-KR" dirty="0" err="1"/>
              <a:t>RegionFilter</a:t>
            </a:r>
            <a:r>
              <a:rPr lang="ko-KR" altLang="en-US" dirty="0"/>
              <a:t>에서 저장한 지역 정보를 기준으로</a:t>
            </a:r>
            <a:r>
              <a:rPr lang="en-US" altLang="ko-KR" dirty="0"/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검색된 문서의 메타데이터를 통해 </a:t>
            </a:r>
            <a:r>
              <a:rPr lang="en-US" altLang="ko-KR" dirty="0"/>
              <a:t>'</a:t>
            </a:r>
            <a:r>
              <a:rPr lang="ko-KR" altLang="en-US" dirty="0"/>
              <a:t>사용자가 입력한 지역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＇</a:t>
            </a:r>
            <a:r>
              <a:rPr lang="ko-KR" altLang="en-US" dirty="0"/>
              <a:t>전국</a:t>
            </a:r>
            <a:r>
              <a:rPr lang="en-US" altLang="ko-KR" dirty="0"/>
              <a:t>’</a:t>
            </a:r>
            <a:r>
              <a:rPr lang="ko-KR" altLang="en-US" dirty="0"/>
              <a:t>만 남기고 나머지는 제거합니다</a:t>
            </a:r>
            <a:r>
              <a:rPr lang="en-US" altLang="ko-KR" dirty="0"/>
              <a:t>. -&gt; (</a:t>
            </a:r>
            <a:r>
              <a:rPr lang="ko-KR" altLang="en-US" dirty="0"/>
              <a:t>검색 시 지역 정확도 올림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ConversationMemory</a:t>
            </a:r>
            <a:r>
              <a:rPr lang="en-US" altLang="ko-KR" dirty="0"/>
              <a:t>: </a:t>
            </a:r>
            <a:r>
              <a:rPr lang="ko-KR" altLang="en-US" dirty="0"/>
              <a:t>인메모리 형식을 통해 대화의 연속성을 확보하고 답변 생성에 활용될 수 있도록 맥락을 제공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C7E9C-CC8E-9F6F-B292-AB54C3868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49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02E05-E2AE-8EA9-195E-7A9F3688D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64EFC-6A84-16CE-CEB2-36EA5D85F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2AFDF-BE47-AEAD-4139-FCB44A1A4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답변 생성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앞서 </a:t>
            </a:r>
            <a:r>
              <a:rPr lang="en-US" altLang="ko-KR" b="1" dirty="0" err="1"/>
              <a:t>RegionFilter</a:t>
            </a:r>
            <a:r>
              <a:rPr lang="ko-KR" altLang="en-US" dirty="0"/>
              <a:t>에서 저장한 지역 정보를 기준으로</a:t>
            </a:r>
            <a:r>
              <a:rPr lang="en-US" altLang="ko-KR" dirty="0"/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검색된 문서의 메타데이터를 통해 </a:t>
            </a:r>
            <a:r>
              <a:rPr lang="en-US" altLang="ko-KR" dirty="0"/>
              <a:t>'</a:t>
            </a:r>
            <a:r>
              <a:rPr lang="ko-KR" altLang="en-US" dirty="0"/>
              <a:t>사용자가 입력한 지역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＇</a:t>
            </a:r>
            <a:r>
              <a:rPr lang="ko-KR" altLang="en-US" dirty="0"/>
              <a:t>전국</a:t>
            </a:r>
            <a:r>
              <a:rPr lang="en-US" altLang="ko-KR" dirty="0"/>
              <a:t>’</a:t>
            </a:r>
            <a:r>
              <a:rPr lang="ko-KR" altLang="en-US" dirty="0"/>
              <a:t>만 남기고 나머지는 제거합니다</a:t>
            </a:r>
            <a:r>
              <a:rPr lang="en-US" altLang="ko-KR" dirty="0"/>
              <a:t>. -&gt; (</a:t>
            </a:r>
            <a:r>
              <a:rPr lang="ko-KR" altLang="en-US" dirty="0"/>
              <a:t>검색 시 지역 정확도 올림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en-US" altLang="ko-KR" b="1" dirty="0" err="1"/>
              <a:t>ConversationMemory</a:t>
            </a:r>
            <a:r>
              <a:rPr lang="en-US" altLang="ko-KR" dirty="0"/>
              <a:t>: </a:t>
            </a:r>
            <a:r>
              <a:rPr lang="ko-KR" altLang="en-US" dirty="0"/>
              <a:t>인메모리 형식을 사용했고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history</a:t>
            </a:r>
            <a:r>
              <a:rPr lang="ko-KR" altLang="en-US" dirty="0"/>
              <a:t>를 통해 대화의 연속성을 확보하고 답변 생성에 활용될 수 있도록 맥락을 제공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DE5FC-6B63-55AA-9838-61CA5F598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43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2D077-B10A-B8D6-E6F2-6B1EE0E17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F8BBF-BD63-E6AF-BBAE-F326FF98D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80668-E337-5F61-114D-BB5D1E98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파이프라인 전체 과정을 다시 </a:t>
            </a:r>
            <a:r>
              <a:rPr lang="ko-KR" altLang="en-US" dirty="0" err="1"/>
              <a:t>톺아보자면</a:t>
            </a:r>
            <a:r>
              <a:rPr lang="en-US" altLang="ko-KR" dirty="0"/>
              <a:t>,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먼저 사용자 질문을 받음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라우터가 사용자 질문을 정제하고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RegionFilter</a:t>
            </a:r>
            <a:r>
              <a:rPr lang="ko-KR" altLang="en-US" dirty="0"/>
              <a:t>가 질문에서 지역을 추출합니다</a:t>
            </a:r>
            <a:r>
              <a:rPr lang="en-US" altLang="ko-KR" dirty="0"/>
              <a:t>. (Pre-Filtering)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이를 토대로 </a:t>
            </a:r>
            <a:r>
              <a:rPr lang="ko-KR" altLang="en-US" dirty="0" err="1"/>
              <a:t>멀티쿼리를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앙상블리트리버가</a:t>
            </a:r>
            <a:r>
              <a:rPr lang="ko-KR" altLang="en-US" dirty="0"/>
              <a:t> 문서를 검색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문서에 순위를 매겨 반환하고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사용자에게 내보내기 전에 지역 정보가 다른 지역 문서를 제거 </a:t>
            </a:r>
            <a:r>
              <a:rPr lang="en-US" altLang="ko-KR" dirty="0"/>
              <a:t>(Post-Filtering)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이후 답변 반환 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B26B2-9A87-D42A-CA25-305023F1C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32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정의 및 현황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한국청년정책연구원에서 수행한 </a:t>
            </a:r>
            <a:r>
              <a:rPr lang="en-US" altLang="ko-KR" dirty="0"/>
              <a:t>‘2025</a:t>
            </a:r>
            <a:r>
              <a:rPr lang="ko-KR" altLang="en-US" dirty="0"/>
              <a:t>년 청년정책 인지도 조사</a:t>
            </a:r>
            <a:r>
              <a:rPr lang="en-US" altLang="ko-KR" dirty="0"/>
              <a:t>’</a:t>
            </a:r>
            <a:r>
              <a:rPr lang="ko-KR" altLang="en-US" dirty="0"/>
              <a:t> 결과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청년 정책의 수는 많지만</a:t>
            </a:r>
            <a:r>
              <a:rPr lang="en-US" altLang="ko-KR" dirty="0"/>
              <a:t>,</a:t>
            </a:r>
            <a:r>
              <a:rPr lang="ko-KR" altLang="en-US" dirty="0"/>
              <a:t> 실제 정책 수혜율은 </a:t>
            </a:r>
            <a:r>
              <a:rPr lang="en-US" altLang="ko-KR" dirty="0"/>
              <a:t>11%</a:t>
            </a:r>
            <a:r>
              <a:rPr lang="ko-KR" altLang="en-US" dirty="0"/>
              <a:t>에 불과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그리고 정보 습득 경로도 여러 곳으로 흩어져 있어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방대한 정책 속에서 나에게 맞는 정보를 찾는 것이 어렵고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딱딱한 행정 용어 때문에 이해하기 어려울 수 있음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그래서 저희는 </a:t>
            </a:r>
            <a:r>
              <a:rPr lang="ko-KR" altLang="en-US" dirty="0" err="1"/>
              <a:t>레그</a:t>
            </a:r>
            <a:r>
              <a:rPr lang="ko-KR" altLang="en-US" dirty="0"/>
              <a:t> 기반 사용자 맞춤형 청년정책 </a:t>
            </a:r>
            <a:r>
              <a:rPr lang="ko-KR" altLang="en-US" dirty="0" err="1"/>
              <a:t>챗봇인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청년이음</a:t>
            </a:r>
            <a:r>
              <a:rPr lang="en-US" altLang="ko-KR" dirty="0"/>
              <a:t>’</a:t>
            </a:r>
            <a:r>
              <a:rPr lang="ko-KR" altLang="en-US" dirty="0"/>
              <a:t>을 기획했습니다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청년이음</a:t>
            </a:r>
            <a:r>
              <a:rPr lang="en-US" altLang="ko-KR" dirty="0"/>
              <a:t>’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청년과 복지를 잇는다는 뜻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그리고 </a:t>
            </a:r>
            <a:r>
              <a:rPr lang="ko-KR" altLang="en-US" dirty="0" err="1"/>
              <a:t>챗봇인만큼</a:t>
            </a:r>
            <a:r>
              <a:rPr lang="ko-KR" altLang="en-US" dirty="0"/>
              <a:t> 페르소나 부여 </a:t>
            </a:r>
            <a:r>
              <a:rPr lang="en-US" altLang="ko-KR" dirty="0"/>
              <a:t>-&gt; </a:t>
            </a:r>
            <a:r>
              <a:rPr lang="ko-KR" altLang="en-US" dirty="0"/>
              <a:t>복잡한 정책을 쉽게 전달하자는 의미에서 </a:t>
            </a:r>
            <a:r>
              <a:rPr lang="en-US" altLang="ko-KR" dirty="0"/>
              <a:t>‘</a:t>
            </a:r>
            <a:r>
              <a:rPr lang="ko-KR" altLang="en-US" dirty="0" err="1"/>
              <a:t>선배봇</a:t>
            </a:r>
            <a:r>
              <a:rPr lang="en-US" altLang="ko-KR" dirty="0"/>
              <a:t>’</a:t>
            </a:r>
            <a:r>
              <a:rPr lang="ko-KR" altLang="en-US" dirty="0"/>
              <a:t> 이라고 이름 지음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이번 프로젝트를 통한 기대효과</a:t>
            </a:r>
            <a:r>
              <a:rPr lang="en-US" altLang="ko-KR" dirty="0"/>
              <a:t>: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파편화된 정보를 하나로 모아</a:t>
            </a:r>
            <a:r>
              <a:rPr lang="en-US" altLang="ko-KR" dirty="0"/>
              <a:t>,</a:t>
            </a:r>
            <a:r>
              <a:rPr lang="ko-KR" altLang="en-US" dirty="0"/>
              <a:t> 사용자가 원하는 정책을 한 곳에서 찾을 수 있도록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복잡한 정책 내용을 정형화된 형식으로 정리해서 좀 더 쉽게 이해할 수 있도록 전달하고</a:t>
            </a:r>
            <a:r>
              <a:rPr lang="en-US" altLang="ko-KR" dirty="0"/>
              <a:t>,</a:t>
            </a:r>
            <a:r>
              <a:rPr lang="ko-KR" altLang="en-US" dirty="0"/>
              <a:t> 요약본도 제공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사용자에게 적용되는 정책을 찾아주는 것이 중요하므로</a:t>
            </a:r>
            <a:r>
              <a:rPr lang="en-US" altLang="ko-KR" dirty="0"/>
              <a:t> -&gt; </a:t>
            </a:r>
            <a:r>
              <a:rPr lang="ko-KR" altLang="en-US" dirty="0"/>
              <a:t>정책이 적용되는 지역 필터링에 집중하였음  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ko-KR" altLang="en-US" dirty="0" err="1"/>
              <a:t>아키텍쳐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수집과 </a:t>
            </a:r>
            <a:r>
              <a:rPr lang="ko-KR" altLang="en-US" dirty="0" err="1"/>
              <a:t>전처리</a:t>
            </a:r>
            <a:r>
              <a:rPr lang="ko-KR" altLang="en-US" dirty="0"/>
              <a:t> 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dirty="0" err="1"/>
              <a:t>ChromaDB</a:t>
            </a:r>
            <a:r>
              <a:rPr lang="ko-KR" altLang="en-US" dirty="0"/>
              <a:t>에 저장했고</a:t>
            </a:r>
            <a:r>
              <a:rPr lang="en-US" altLang="ko-KR" dirty="0"/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이를 필터링과 다중 </a:t>
            </a:r>
            <a:r>
              <a:rPr lang="ko-KR" altLang="en-US" dirty="0" err="1"/>
              <a:t>리트리버를</a:t>
            </a:r>
            <a:r>
              <a:rPr lang="ko-KR" altLang="en-US" dirty="0"/>
              <a:t> 거쳐 답변을 생성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인터페이스로 나타냄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수집 과정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고용노동부에서 운영하는 청년정책 사이트인 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온통청년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로 데이터를 수집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그리고 이를</a:t>
            </a:r>
            <a:r>
              <a:rPr lang="en-US" altLang="ko-KR" dirty="0"/>
              <a:t> JSON</a:t>
            </a:r>
            <a:r>
              <a:rPr lang="ko-KR" altLang="en-US" dirty="0"/>
              <a:t>형식으로 저장해 활용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이후 </a:t>
            </a:r>
            <a:r>
              <a:rPr lang="ko-KR" altLang="en-US" dirty="0" err="1"/>
              <a:t>전처리</a:t>
            </a:r>
            <a:r>
              <a:rPr lang="ko-KR" altLang="en-US" dirty="0"/>
              <a:t> 과정을 보시면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1AEC6-43CB-406F-364B-0EFEDC21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5E5A-80B8-C69B-2C16-37814FFF3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C017B-C934-F9D4-BCA4-4143FDEE8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원본 데이터 구조는 이러했음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중 필요한 필드인</a:t>
            </a:r>
            <a:r>
              <a:rPr lang="en-US" altLang="ko-KR" dirty="0"/>
              <a:t>(</a:t>
            </a:r>
            <a:r>
              <a:rPr lang="ko-KR" altLang="en-US" dirty="0" err="1"/>
              <a:t>정책키워드</a:t>
            </a:r>
            <a:r>
              <a:rPr lang="en-US" altLang="ko-KR" dirty="0"/>
              <a:t>,</a:t>
            </a:r>
            <a:r>
              <a:rPr lang="ko-KR" altLang="en-US" dirty="0"/>
              <a:t> 지원내용 등</a:t>
            </a:r>
            <a:r>
              <a:rPr lang="en-US" altLang="ko-KR" dirty="0"/>
              <a:t>)</a:t>
            </a:r>
            <a:r>
              <a:rPr lang="ko-KR" altLang="en-US" dirty="0"/>
              <a:t>만 선택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Step1</a:t>
            </a:r>
            <a:r>
              <a:rPr lang="ko-KR" altLang="en-US" dirty="0"/>
              <a:t>을 보시면</a:t>
            </a:r>
            <a:r>
              <a:rPr lang="en-US" altLang="ko-KR" dirty="0"/>
              <a:t>,  </a:t>
            </a:r>
            <a:r>
              <a:rPr lang="ko-KR" altLang="en-US" dirty="0"/>
              <a:t>영어였던 </a:t>
            </a:r>
            <a:r>
              <a:rPr lang="ko-KR" altLang="en-US" dirty="0" err="1"/>
              <a:t>필드명를</a:t>
            </a:r>
            <a:r>
              <a:rPr lang="ko-KR" altLang="en-US" dirty="0"/>
              <a:t> 한국어로 변환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1BBFD-3078-5D5F-836B-BAFF869DD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4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D8173-7CEE-0602-57F7-144C8E65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6908B-B6F1-1005-0C9F-168D1B316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A32C43-759E-BAF7-31E5-758F671C6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온통청년에서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코드정보를 통해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숫자로 이루어져 있던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의미있는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텍스트로 변환함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제공기관그룹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특화 요건 등을 사용자가 검색 가능하도록 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4FF23-2851-8666-04BD-4003A4935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29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E6C2F-B3C5-3B92-4B9D-1AD275516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DD086E-8D33-FEE5-5F11-1A8022ADF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7A2AE-22A7-CD4F-6403-5A954A26B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다음으로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사용자가 원하는 지역을 기준으로 정책을 제공하기 위해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지역</a:t>
            </a:r>
            <a:r>
              <a:rPr lang="en-US" altLang="ko-KR" dirty="0"/>
              <a:t>’</a:t>
            </a:r>
            <a:r>
              <a:rPr lang="ko-KR" altLang="en-US" dirty="0"/>
              <a:t> 필드를 추가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원본 데이터에는 </a:t>
            </a:r>
            <a:r>
              <a:rPr lang="en-US" altLang="ko-KR" dirty="0"/>
              <a:t>‘</a:t>
            </a:r>
            <a:r>
              <a:rPr lang="en-US" altLang="ko-KR" dirty="0" err="1"/>
              <a:t>zipCD</a:t>
            </a:r>
            <a:r>
              <a:rPr lang="en-US" altLang="ko-KR" dirty="0"/>
              <a:t>’</a:t>
            </a:r>
            <a:r>
              <a:rPr lang="ko-KR" altLang="en-US" dirty="0"/>
              <a:t>라는</a:t>
            </a:r>
            <a:r>
              <a:rPr lang="en-US" altLang="ko-KR" dirty="0"/>
              <a:t> </a:t>
            </a:r>
            <a:r>
              <a:rPr lang="ko-KR" altLang="en-US" dirty="0"/>
              <a:t>필드에 숫자로 지역이 나와있었음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이를 </a:t>
            </a:r>
            <a:r>
              <a:rPr lang="ko-KR" altLang="en-US" dirty="0" err="1"/>
              <a:t>법정동코드</a:t>
            </a:r>
            <a:r>
              <a:rPr lang="ko-KR" altLang="en-US" dirty="0"/>
              <a:t> 파일과 매핑하여</a:t>
            </a:r>
            <a:r>
              <a:rPr lang="en-US" altLang="ko-KR" dirty="0"/>
              <a:t>,</a:t>
            </a:r>
            <a:r>
              <a:rPr lang="ko-KR" altLang="en-US" dirty="0"/>
              <a:t> 따로 </a:t>
            </a:r>
            <a:r>
              <a:rPr lang="en-US" altLang="ko-KR" dirty="0"/>
              <a:t>‘</a:t>
            </a:r>
            <a:r>
              <a:rPr lang="ko-KR" altLang="en-US" dirty="0"/>
              <a:t>지역</a:t>
            </a:r>
            <a:r>
              <a:rPr lang="en-US" altLang="ko-KR" dirty="0"/>
              <a:t>’</a:t>
            </a:r>
            <a:r>
              <a:rPr lang="ko-KR" altLang="en-US" dirty="0"/>
              <a:t>필드로 만든 후</a:t>
            </a:r>
            <a:r>
              <a:rPr lang="en-US" altLang="ko-KR" dirty="0"/>
              <a:t>,</a:t>
            </a:r>
            <a:r>
              <a:rPr lang="ko-KR" altLang="en-US" dirty="0"/>
              <a:t> 기존 필드는 삭제 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60DE0-6E60-F717-2592-4D39C3BF4A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93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29AA8-DC17-A65C-AC49-6DA91798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93BA9-B6B1-9B25-7058-85C8307A1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47A9C-5601-7FC1-034D-DEAB2007B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다음으로 </a:t>
            </a:r>
            <a:r>
              <a:rPr lang="en-US" altLang="ko-KR" dirty="0"/>
              <a:t>‘</a:t>
            </a:r>
            <a:r>
              <a:rPr lang="ko-KR" altLang="en-US" dirty="0"/>
              <a:t>지역범위</a:t>
            </a:r>
            <a:r>
              <a:rPr lang="en-US" altLang="ko-KR" dirty="0"/>
              <a:t>’ </a:t>
            </a:r>
            <a:r>
              <a:rPr lang="ko-KR" altLang="en-US" dirty="0"/>
              <a:t>필드를 추가</a:t>
            </a:r>
            <a:endParaRPr lang="en-US" dirty="0"/>
          </a:p>
          <a:p>
            <a:pPr marL="0" indent="0">
              <a:buFontTx/>
              <a:buNone/>
            </a:pPr>
            <a:r>
              <a:rPr lang="en-US" altLang="ko-KR" dirty="0"/>
              <a:t>-  </a:t>
            </a:r>
            <a:r>
              <a:rPr lang="ko-KR" altLang="en-US" dirty="0"/>
              <a:t>이는 정책이 </a:t>
            </a:r>
            <a:r>
              <a:rPr lang="en-US" altLang="ko-KR" dirty="0"/>
              <a:t>‘</a:t>
            </a:r>
            <a:r>
              <a:rPr lang="ko-KR" altLang="en-US" dirty="0"/>
              <a:t>전국</a:t>
            </a:r>
            <a:r>
              <a:rPr lang="en-US" altLang="ko-KR" dirty="0"/>
              <a:t>’</a:t>
            </a:r>
            <a:r>
              <a:rPr lang="ko-KR" altLang="en-US" dirty="0"/>
              <a:t> 대상인지 아니면 </a:t>
            </a:r>
            <a:r>
              <a:rPr lang="en-US" altLang="ko-KR" dirty="0"/>
              <a:t>‘</a:t>
            </a:r>
            <a:r>
              <a:rPr lang="ko-KR" altLang="en-US" dirty="0"/>
              <a:t>지역</a:t>
            </a:r>
            <a:r>
              <a:rPr lang="en-US" altLang="ko-KR" dirty="0"/>
              <a:t>’</a:t>
            </a:r>
            <a:r>
              <a:rPr lang="ko-KR" altLang="en-US" dirty="0"/>
              <a:t>에 국한되는지 구분하기 위함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dirty="0"/>
              <a:t>‘</a:t>
            </a:r>
            <a:r>
              <a:rPr lang="ko-KR" altLang="en-US" dirty="0"/>
              <a:t>지역</a:t>
            </a:r>
            <a:r>
              <a:rPr lang="en-US" dirty="0"/>
              <a:t>’</a:t>
            </a:r>
            <a:r>
              <a:rPr lang="ko-KR" altLang="en-US" dirty="0"/>
              <a:t>필드에 </a:t>
            </a:r>
            <a:r>
              <a:rPr lang="en-US" altLang="ko-KR" dirty="0"/>
              <a:t>17</a:t>
            </a:r>
            <a:r>
              <a:rPr lang="ko-KR" altLang="en-US" dirty="0"/>
              <a:t>개의 시도가 모두 포함되어 있으면</a:t>
            </a:r>
            <a:r>
              <a:rPr lang="en-US" altLang="ko-KR" dirty="0"/>
              <a:t>, ‘</a:t>
            </a:r>
            <a:r>
              <a:rPr lang="ko-KR" altLang="en-US" dirty="0"/>
              <a:t>전국</a:t>
            </a:r>
            <a:r>
              <a:rPr lang="en-US" altLang="ko-KR" dirty="0"/>
              <a:t>’</a:t>
            </a:r>
            <a:r>
              <a:rPr lang="ko-KR" altLang="en-US" dirty="0"/>
              <a:t>으로 분류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일부만 있을 경우 </a:t>
            </a:r>
            <a:r>
              <a:rPr lang="en-US" altLang="ko-KR" dirty="0"/>
              <a:t>‘</a:t>
            </a:r>
            <a:r>
              <a:rPr lang="ko-KR" altLang="en-US" dirty="0"/>
              <a:t>지역</a:t>
            </a:r>
            <a:r>
              <a:rPr lang="en-US" altLang="ko-KR" dirty="0"/>
              <a:t>’</a:t>
            </a:r>
            <a:r>
              <a:rPr lang="ko-KR" altLang="en-US" dirty="0"/>
              <a:t>으로 분류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메타데이터는 추후 지역 필터링에서 중요하게 사용됨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624B7-B6CD-A4EE-A551-8379BA1BA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29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6.png"/><Relationship Id="rId3" Type="http://schemas.openxmlformats.org/officeDocument/2006/relationships/image" Target="../media/image22.png"/><Relationship Id="rId21" Type="http://schemas.openxmlformats.org/officeDocument/2006/relationships/image" Target="../media/image57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11.png"/><Relationship Id="rId15" Type="http://schemas.openxmlformats.org/officeDocument/2006/relationships/image" Target="../media/image73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4" Type="http://schemas.openxmlformats.org/officeDocument/2006/relationships/image" Target="../media/image1.png"/><Relationship Id="rId9" Type="http://schemas.openxmlformats.org/officeDocument/2006/relationships/image" Target="../media/image68.png"/><Relationship Id="rId14" Type="http://schemas.openxmlformats.org/officeDocument/2006/relationships/image" Target="../media/image43.png"/><Relationship Id="rId22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6.png"/><Relationship Id="rId18" Type="http://schemas.openxmlformats.org/officeDocument/2006/relationships/image" Target="../media/image80.png"/><Relationship Id="rId3" Type="http://schemas.openxmlformats.org/officeDocument/2006/relationships/image" Target="../media/image22.png"/><Relationship Id="rId7" Type="http://schemas.openxmlformats.org/officeDocument/2006/relationships/image" Target="../media/image66.png"/><Relationship Id="rId12" Type="http://schemas.openxmlformats.org/officeDocument/2006/relationships/image" Target="../media/image75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11.png"/><Relationship Id="rId15" Type="http://schemas.openxmlformats.org/officeDocument/2006/relationships/image" Target="../media/image78.png"/><Relationship Id="rId10" Type="http://schemas.openxmlformats.org/officeDocument/2006/relationships/image" Target="../media/image69.png"/><Relationship Id="rId4" Type="http://schemas.openxmlformats.org/officeDocument/2006/relationships/image" Target="../media/image1.png"/><Relationship Id="rId9" Type="http://schemas.openxmlformats.org/officeDocument/2006/relationships/image" Target="../media/image68.png"/><Relationship Id="rId1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57.png"/><Relationship Id="rId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2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11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0" y="0"/>
            <a:ext cx="2381250" cy="2381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0500"/>
            <a:ext cx="1428750" cy="1905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1210" y="1144898"/>
            <a:ext cx="1043955" cy="104395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02" y="4551378"/>
            <a:ext cx="1261146" cy="75561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840394"/>
            <a:ext cx="91440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5848430" y="964709"/>
            <a:ext cx="6815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kern="0" spc="60" dirty="0">
                <a:solidFill>
                  <a:schemeClr val="accent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r>
              <a:rPr lang="en-US" sz="1500" b="1" kern="0" spc="60" baseline="30000" dirty="0">
                <a:solidFill>
                  <a:schemeClr val="accent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rd</a:t>
            </a:r>
            <a:r>
              <a:rPr lang="en-US" sz="1500" b="1" kern="0" spc="60" dirty="0">
                <a:solidFill>
                  <a:schemeClr val="accent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kern="0" spc="60" dirty="0" err="1">
                <a:solidFill>
                  <a:schemeClr val="accent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prj</a:t>
            </a:r>
            <a:endParaRPr lang="en-US" sz="1500" b="1" dirty="0">
              <a:solidFill>
                <a:schemeClr val="accent1"/>
              </a:solidFill>
            </a:endParaRPr>
          </a:p>
        </p:txBody>
      </p:sp>
      <p:sp>
        <p:nvSpPr>
          <p:cNvPr id="13" name="Text 1"/>
          <p:cNvSpPr/>
          <p:nvPr/>
        </p:nvSpPr>
        <p:spPr>
          <a:xfrm>
            <a:off x="2991526" y="1474820"/>
            <a:ext cx="6208794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3600" b="1" dirty="0">
                <a:solidFill>
                  <a:srgbClr val="1F2937"/>
                </a:solidFill>
                <a:latin typeface="Trade Gothic Next Heavy" panose="020F0502020204030204" pitchFamily="34" charset="0"/>
                <a:ea typeface="ui-sans-serif" pitchFamily="34" charset="-122"/>
                <a:cs typeface="ui-sans-serif" pitchFamily="34" charset="-120"/>
              </a:rPr>
              <a:t>사용자 맞춤형 </a:t>
            </a:r>
            <a:r>
              <a:rPr lang="en-US" sz="3600" b="1" dirty="0" err="1">
                <a:solidFill>
                  <a:srgbClr val="1F2937"/>
                </a:solidFill>
                <a:latin typeface="Trade Gothic Next Heavy" panose="020F0502020204030204" pitchFamily="34" charset="0"/>
                <a:ea typeface="ui-sans-serif" pitchFamily="34" charset="-122"/>
                <a:cs typeface="ui-sans-serif" pitchFamily="34" charset="-120"/>
              </a:rPr>
              <a:t>청년정책</a:t>
            </a:r>
            <a:r>
              <a:rPr lang="en-US" sz="3600" b="1" dirty="0">
                <a:solidFill>
                  <a:srgbClr val="1F2937"/>
                </a:solidFill>
                <a:latin typeface="Trade Gothic Next Heavy" panose="020F0502020204030204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3600" b="1" dirty="0" err="1">
                <a:solidFill>
                  <a:srgbClr val="1F2937"/>
                </a:solidFill>
                <a:latin typeface="Trade Gothic Next Heavy" panose="020F0502020204030204" pitchFamily="34" charset="0"/>
                <a:ea typeface="ui-sans-serif" pitchFamily="34" charset="-122"/>
                <a:cs typeface="ui-sans-serif" pitchFamily="34" charset="-120"/>
              </a:rPr>
              <a:t>챗봇</a:t>
            </a:r>
            <a:r>
              <a:rPr lang="en-US" sz="3600" b="1" dirty="0">
                <a:solidFill>
                  <a:srgbClr val="1F2937"/>
                </a:solidFill>
                <a:latin typeface="Trade Gothic Next Heavy" panose="020F0502020204030204" pitchFamily="34" charset="0"/>
                <a:ea typeface="ui-sans-serif" pitchFamily="34" charset="-122"/>
                <a:cs typeface="ui-sans-serif" pitchFamily="34" charset="-120"/>
              </a:rPr>
              <a:t>
</a:t>
            </a:r>
            <a:r>
              <a:rPr lang="en-US" sz="2700" b="1" i="1" dirty="0" err="1">
                <a:solidFill>
                  <a:srgbClr val="0C2A8C"/>
                </a:solidFill>
                <a:latin typeface="Trade Gothic Next Heavy" panose="020F0502020204030204" pitchFamily="34" charset="0"/>
                <a:ea typeface="ui-sans-serif" pitchFamily="34" charset="-122"/>
                <a:cs typeface="ui-sans-serif" pitchFamily="34" charset="-120"/>
              </a:rPr>
              <a:t>청춘은</a:t>
            </a:r>
            <a:r>
              <a:rPr lang="en-US" sz="2700" b="1" i="1" dirty="0">
                <a:solidFill>
                  <a:srgbClr val="0C2A8C"/>
                </a:solidFill>
                <a:latin typeface="Trade Gothic Next Heavy" panose="020F0502020204030204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i="1" dirty="0" err="1">
                <a:solidFill>
                  <a:srgbClr val="0C2A8C"/>
                </a:solidFill>
                <a:latin typeface="Trade Gothic Next Heavy" panose="020F0502020204030204" pitchFamily="34" charset="0"/>
                <a:ea typeface="ui-sans-serif" pitchFamily="34" charset="-122"/>
                <a:cs typeface="ui-sans-serif" pitchFamily="34" charset="-120"/>
              </a:rPr>
              <a:t>바로</a:t>
            </a:r>
            <a:r>
              <a:rPr lang="en-US" sz="2700" b="1" i="1" dirty="0">
                <a:solidFill>
                  <a:srgbClr val="0C2A8C"/>
                </a:solidFill>
                <a:latin typeface="Trade Gothic Next Heavy" panose="020F0502020204030204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i="1" dirty="0" err="1">
                <a:solidFill>
                  <a:srgbClr val="0C2A8C"/>
                </a:solidFill>
                <a:latin typeface="Trade Gothic Next Heavy" panose="020F0502020204030204" pitchFamily="34" charset="0"/>
                <a:ea typeface="ui-sans-serif" pitchFamily="34" charset="-122"/>
                <a:cs typeface="ui-sans-serif" pitchFamily="34" charset="-120"/>
              </a:rPr>
              <a:t>지금</a:t>
            </a:r>
            <a:r>
              <a:rPr lang="en-US" sz="2700" b="1" i="1" dirty="0">
                <a:solidFill>
                  <a:srgbClr val="0C2A8C"/>
                </a:solidFill>
                <a:latin typeface="Trade Gothic Next Heavy" panose="020F0502020204030204" pitchFamily="34" charset="0"/>
                <a:ea typeface="ui-sans-serif" pitchFamily="34" charset="-122"/>
                <a:cs typeface="ui-sans-serif" pitchFamily="34" charset="-120"/>
              </a:rPr>
              <a:t>!</a:t>
            </a:r>
            <a:endParaRPr lang="en-US" sz="3600" b="1" i="1" dirty="0">
              <a:solidFill>
                <a:srgbClr val="0C2A8C"/>
              </a:solidFill>
              <a:latin typeface="Trade Gothic Next Heavy" panose="020F0502020204030204" pitchFamily="34" charset="0"/>
            </a:endParaRPr>
          </a:p>
        </p:txBody>
      </p:sp>
      <p:sp>
        <p:nvSpPr>
          <p:cNvPr id="14" name="Text 2"/>
          <p:cNvSpPr/>
          <p:nvPr/>
        </p:nvSpPr>
        <p:spPr>
          <a:xfrm>
            <a:off x="5439724" y="3200400"/>
            <a:ext cx="155126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1Team </a:t>
            </a:r>
            <a:r>
              <a:rPr lang="en-US" sz="1800" b="1" dirty="0" err="1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청바지</a:t>
            </a:r>
            <a:endParaRPr lang="en-US" sz="1800" dirty="0"/>
          </a:p>
        </p:txBody>
      </p:sp>
      <p:pic>
        <p:nvPicPr>
          <p:cNvPr id="29" name="그림 28" descr="만화 영화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914368-7AE1-0319-9871-38CE6B4EC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9439" y="4000500"/>
            <a:ext cx="8312971" cy="23631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AD8A-3716-3B5E-9F11-3F5B500A7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A2513E2-6724-7C5E-63C5-5E566763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2955009-EF98-0D18-310F-95ADA10D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9C0221B0-07BA-F06A-653E-D72799ACF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pic>
        <p:nvPicPr>
          <p:cNvPr id="28" name="Image 26" descr="preencoded.png">
            <a:extLst>
              <a:ext uri="{FF2B5EF4-FFF2-40B4-BE49-F238E27FC236}">
                <a16:creationId xmlns:a16="http://schemas.microsoft.com/office/drawing/2014/main" id="{F5660327-894D-812F-F9DA-604A75C57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229100"/>
            <a:ext cx="11582400" cy="1714500"/>
          </a:xfrm>
          <a:prstGeom prst="rect">
            <a:avLst/>
          </a:prstGeom>
        </p:spPr>
      </p:pic>
      <p:pic>
        <p:nvPicPr>
          <p:cNvPr id="29" name="Image 27" descr="preencoded.png">
            <a:extLst>
              <a:ext uri="{FF2B5EF4-FFF2-40B4-BE49-F238E27FC236}">
                <a16:creationId xmlns:a16="http://schemas.microsoft.com/office/drawing/2014/main" id="{12650A2E-9F1E-28CB-08BE-6A5D857C8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895850"/>
            <a:ext cx="3563392" cy="762000"/>
          </a:xfrm>
          <a:prstGeom prst="rect">
            <a:avLst/>
          </a:prstGeom>
        </p:spPr>
      </p:pic>
      <p:pic>
        <p:nvPicPr>
          <p:cNvPr id="30" name="Image 28" descr="preencoded.png">
            <a:extLst>
              <a:ext uri="{FF2B5EF4-FFF2-40B4-BE49-F238E27FC236}">
                <a16:creationId xmlns:a16="http://schemas.microsoft.com/office/drawing/2014/main" id="{E5492599-2043-C302-67C1-D0B06466C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092" y="5143500"/>
            <a:ext cx="228600" cy="228600"/>
          </a:xfrm>
          <a:prstGeom prst="rect">
            <a:avLst/>
          </a:prstGeom>
        </p:spPr>
      </p:pic>
      <p:pic>
        <p:nvPicPr>
          <p:cNvPr id="31" name="Image 29" descr="preencoded.png">
            <a:extLst>
              <a:ext uri="{FF2B5EF4-FFF2-40B4-BE49-F238E27FC236}">
                <a16:creationId xmlns:a16="http://schemas.microsoft.com/office/drawing/2014/main" id="{AE4A6E8C-409C-CA7D-D973-DAA4F142B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2092" y="4800600"/>
            <a:ext cx="2291953" cy="952500"/>
          </a:xfrm>
          <a:prstGeom prst="rect">
            <a:avLst/>
          </a:prstGeom>
        </p:spPr>
      </p:pic>
      <p:pic>
        <p:nvPicPr>
          <p:cNvPr id="32" name="Image 30" descr="preencoded.png">
            <a:extLst>
              <a:ext uri="{FF2B5EF4-FFF2-40B4-BE49-F238E27FC236}">
                <a16:creationId xmlns:a16="http://schemas.microsoft.com/office/drawing/2014/main" id="{1AC06BAB-E190-2115-C921-7D7FE43DB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8345" y="4800600"/>
            <a:ext cx="2291953" cy="952500"/>
          </a:xfrm>
          <a:prstGeom prst="rect">
            <a:avLst/>
          </a:prstGeom>
        </p:spPr>
      </p:pic>
      <p:pic>
        <p:nvPicPr>
          <p:cNvPr id="33" name="Image 31" descr="preencoded.png">
            <a:extLst>
              <a:ext uri="{FF2B5EF4-FFF2-40B4-BE49-F238E27FC236}">
                <a16:creationId xmlns:a16="http://schemas.microsoft.com/office/drawing/2014/main" id="{951CB184-6C71-3B8A-521F-5682A3D80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4598" y="4800600"/>
            <a:ext cx="2291953" cy="95250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209A3084-D765-FCEE-717F-4B8C2B72BF30}"/>
              </a:ext>
            </a:extLst>
          </p:cNvPr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Input Processing</a:t>
            </a:r>
            <a:endParaRPr lang="en-US" sz="2700" dirty="0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DB0078BB-39F3-C418-371D-754E36AB6D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948505"/>
            <a:ext cx="2438400" cy="9144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883BF91D-E338-235E-B01B-278716037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110090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CF7CCA64-2F89-EF76-C8CF-3CA00EB632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600" y="1272355"/>
            <a:ext cx="142875" cy="22860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FD700D29-FB9D-B016-95D2-CC5723E258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90875" y="948505"/>
            <a:ext cx="2438400" cy="9144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D3B0A772-3743-6B37-DF82-AF0B0589BA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5775" y="110090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4E1B0D48-06DA-2327-9622-1BEFB0A370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01339" y="1272355"/>
            <a:ext cx="142875" cy="228600"/>
          </a:xfrm>
          <a:prstGeom prst="rect">
            <a:avLst/>
          </a:prstGeom>
        </p:spPr>
      </p:pic>
      <p:sp>
        <p:nvSpPr>
          <p:cNvPr id="36" name="Text 1">
            <a:extLst>
              <a:ext uri="{FF2B5EF4-FFF2-40B4-BE49-F238E27FC236}">
                <a16:creationId xmlns:a16="http://schemas.microsoft.com/office/drawing/2014/main" id="{78613638-A64E-A2E8-F579-5B52E667721C}"/>
              </a:ext>
            </a:extLst>
          </p:cNvPr>
          <p:cNvSpPr/>
          <p:nvPr/>
        </p:nvSpPr>
        <p:spPr>
          <a:xfrm>
            <a:off x="457200" y="1481905"/>
            <a:ext cx="2133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질문</a:t>
            </a:r>
            <a:endParaRPr lang="en-US" sz="1200" dirty="0"/>
          </a:p>
        </p:txBody>
      </p:sp>
      <p:sp>
        <p:nvSpPr>
          <p:cNvPr id="37" name="Text 2">
            <a:extLst>
              <a:ext uri="{FF2B5EF4-FFF2-40B4-BE49-F238E27FC236}">
                <a16:creationId xmlns:a16="http://schemas.microsoft.com/office/drawing/2014/main" id="{2D0CF18A-1DF5-E696-28D7-E2D609178B2E}"/>
              </a:ext>
            </a:extLst>
          </p:cNvPr>
          <p:cNvSpPr/>
          <p:nvPr/>
        </p:nvSpPr>
        <p:spPr>
          <a:xfrm>
            <a:off x="3129915" y="1481905"/>
            <a:ext cx="2560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Query Router</a:t>
            </a:r>
            <a:endParaRPr lang="en-US" sz="12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2B1C79B-B81F-7B87-F303-8046A23A3C5C}"/>
              </a:ext>
            </a:extLst>
          </p:cNvPr>
          <p:cNvGrpSpPr/>
          <p:nvPr/>
        </p:nvGrpSpPr>
        <p:grpSpPr>
          <a:xfrm>
            <a:off x="9247225" y="929455"/>
            <a:ext cx="2560320" cy="914400"/>
            <a:chOff x="6015990" y="948505"/>
            <a:chExt cx="2560320" cy="914400"/>
          </a:xfrm>
        </p:grpSpPr>
        <p:pic>
          <p:nvPicPr>
            <p:cNvPr id="11" name="Image 9" descr="preencoded.png">
              <a:extLst>
                <a:ext uri="{FF2B5EF4-FFF2-40B4-BE49-F238E27FC236}">
                  <a16:creationId xmlns:a16="http://schemas.microsoft.com/office/drawing/2014/main" id="{11CA627C-CF27-1F52-084F-79DC3B407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076950" y="948505"/>
              <a:ext cx="2438400" cy="914400"/>
            </a:xfrm>
            <a:prstGeom prst="rect">
              <a:avLst/>
            </a:prstGeom>
          </p:spPr>
        </p:pic>
        <p:pic>
          <p:nvPicPr>
            <p:cNvPr id="12" name="Image 10" descr="preencoded.png">
              <a:extLst>
                <a:ext uri="{FF2B5EF4-FFF2-40B4-BE49-F238E27FC236}">
                  <a16:creationId xmlns:a16="http://schemas.microsoft.com/office/drawing/2014/main" id="{859E885D-B20E-0F1F-7F0B-6378428C5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196137" y="1100905"/>
              <a:ext cx="200025" cy="304800"/>
            </a:xfrm>
            <a:prstGeom prst="rect">
              <a:avLst/>
            </a:prstGeom>
          </p:spPr>
        </p:pic>
        <p:sp>
          <p:nvSpPr>
            <p:cNvPr id="38" name="Text 3">
              <a:extLst>
                <a:ext uri="{FF2B5EF4-FFF2-40B4-BE49-F238E27FC236}">
                  <a16:creationId xmlns:a16="http://schemas.microsoft.com/office/drawing/2014/main" id="{5751A296-1554-DB2C-101A-E150BD4A140B}"/>
                </a:ext>
              </a:extLst>
            </p:cNvPr>
            <p:cNvSpPr/>
            <p:nvPr/>
          </p:nvSpPr>
          <p:spPr>
            <a:xfrm>
              <a:off x="6015990" y="1481905"/>
              <a:ext cx="25603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Multi-Query Generator</a:t>
              </a:r>
              <a:endParaRPr lang="en-US" sz="1200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0A3DF75-83F3-8F89-E7AA-4572DF450EF3}"/>
              </a:ext>
            </a:extLst>
          </p:cNvPr>
          <p:cNvGrpSpPr/>
          <p:nvPr/>
        </p:nvGrpSpPr>
        <p:grpSpPr>
          <a:xfrm>
            <a:off x="780960" y="2194745"/>
            <a:ext cx="3619679" cy="1714500"/>
            <a:chOff x="304800" y="2057400"/>
            <a:chExt cx="3619679" cy="1714500"/>
          </a:xfrm>
        </p:grpSpPr>
        <p:pic>
          <p:nvPicPr>
            <p:cNvPr id="16" name="Image 14" descr="preencoded.png">
              <a:extLst>
                <a:ext uri="{FF2B5EF4-FFF2-40B4-BE49-F238E27FC236}">
                  <a16:creationId xmlns:a16="http://schemas.microsoft.com/office/drawing/2014/main" id="{A1BB10DC-1BC7-7B20-88CC-AAB137A3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4800" y="2057400"/>
              <a:ext cx="3200579" cy="1714500"/>
            </a:xfrm>
            <a:prstGeom prst="rect">
              <a:avLst/>
            </a:prstGeom>
          </p:spPr>
        </p:pic>
        <p:pic>
          <p:nvPicPr>
            <p:cNvPr id="17" name="Image 15" descr="preencoded.png">
              <a:extLst>
                <a:ext uri="{FF2B5EF4-FFF2-40B4-BE49-F238E27FC236}">
                  <a16:creationId xmlns:a16="http://schemas.microsoft.com/office/drawing/2014/main" id="{6FCEE3F2-B991-34DB-48EB-FB6C64025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5300" y="2247900"/>
              <a:ext cx="228600" cy="304800"/>
            </a:xfrm>
            <a:prstGeom prst="rect">
              <a:avLst/>
            </a:prstGeom>
          </p:spPr>
        </p:pic>
        <p:pic>
          <p:nvPicPr>
            <p:cNvPr id="18" name="Image 16" descr="preencoded.png">
              <a:extLst>
                <a:ext uri="{FF2B5EF4-FFF2-40B4-BE49-F238E27FC236}">
                  <a16:creationId xmlns:a16="http://schemas.microsoft.com/office/drawing/2014/main" id="{154D8028-E335-0429-551B-48DF23EE6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95300" y="2705100"/>
              <a:ext cx="152400" cy="152400"/>
            </a:xfrm>
            <a:prstGeom prst="rect">
              <a:avLst/>
            </a:prstGeom>
          </p:spPr>
        </p:pic>
        <p:pic>
          <p:nvPicPr>
            <p:cNvPr id="19" name="Image 17" descr="preencoded.png">
              <a:extLst>
                <a:ext uri="{FF2B5EF4-FFF2-40B4-BE49-F238E27FC236}">
                  <a16:creationId xmlns:a16="http://schemas.microsoft.com/office/drawing/2014/main" id="{C37B2F11-F0A7-3066-D9AD-11A3A417E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95300" y="3009900"/>
              <a:ext cx="152400" cy="152400"/>
            </a:xfrm>
            <a:prstGeom prst="rect">
              <a:avLst/>
            </a:prstGeom>
          </p:spPr>
        </p:pic>
        <p:pic>
          <p:nvPicPr>
            <p:cNvPr id="21" name="Image 19" descr="preencoded.png">
              <a:extLst>
                <a:ext uri="{FF2B5EF4-FFF2-40B4-BE49-F238E27FC236}">
                  <a16:creationId xmlns:a16="http://schemas.microsoft.com/office/drawing/2014/main" id="{D16414A7-C4E9-DD67-C29D-994247E1C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00985" y="3341430"/>
              <a:ext cx="152400" cy="152400"/>
            </a:xfrm>
            <a:prstGeom prst="rect">
              <a:avLst/>
            </a:prstGeom>
          </p:spPr>
        </p:pic>
        <p:sp>
          <p:nvSpPr>
            <p:cNvPr id="40" name="Text 5">
              <a:extLst>
                <a:ext uri="{FF2B5EF4-FFF2-40B4-BE49-F238E27FC236}">
                  <a16:creationId xmlns:a16="http://schemas.microsoft.com/office/drawing/2014/main" id="{68198243-233A-F27E-C4D5-D107356DDEB5}"/>
                </a:ext>
              </a:extLst>
            </p:cNvPr>
            <p:cNvSpPr/>
            <p:nvPr/>
          </p:nvSpPr>
          <p:spPr>
            <a:xfrm>
              <a:off x="838200" y="2266950"/>
              <a:ext cx="1460897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 err="1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QueryRouter</a:t>
              </a:r>
              <a:endParaRPr lang="en-US" sz="1500" dirty="0"/>
            </a:p>
          </p:txBody>
        </p:sp>
        <p:sp>
          <p:nvSpPr>
            <p:cNvPr id="41" name="Text 6">
              <a:extLst>
                <a:ext uri="{FF2B5EF4-FFF2-40B4-BE49-F238E27FC236}">
                  <a16:creationId xmlns:a16="http://schemas.microsoft.com/office/drawing/2014/main" id="{B5BAD734-880B-6249-FE78-7C7CB30431FF}"/>
                </a:ext>
              </a:extLst>
            </p:cNvPr>
            <p:cNvSpPr/>
            <p:nvPr/>
          </p:nvSpPr>
          <p:spPr>
            <a:xfrm>
              <a:off x="723900" y="2667000"/>
              <a:ext cx="2164199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사용자 질문의 유효성 검증</a:t>
              </a:r>
              <a:endParaRPr lang="en-US" sz="1200" dirty="0"/>
            </a:p>
          </p:txBody>
        </p:sp>
        <p:sp>
          <p:nvSpPr>
            <p:cNvPr id="42" name="Text 7">
              <a:extLst>
                <a:ext uri="{FF2B5EF4-FFF2-40B4-BE49-F238E27FC236}">
                  <a16:creationId xmlns:a16="http://schemas.microsoft.com/office/drawing/2014/main" id="{6CD8DDBD-D0E7-E15C-C792-E138576B297E}"/>
                </a:ext>
              </a:extLst>
            </p:cNvPr>
            <p:cNvSpPr/>
            <p:nvPr/>
          </p:nvSpPr>
          <p:spPr>
            <a:xfrm>
              <a:off x="723900" y="2981325"/>
              <a:ext cx="3200579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정책 검색, 추천, 일반 질문 등 의도 분류</a:t>
              </a:r>
              <a:endParaRPr lang="en-US" sz="1200" dirty="0"/>
            </a:p>
          </p:txBody>
        </p:sp>
        <p:sp>
          <p:nvSpPr>
            <p:cNvPr id="44" name="Text 9">
              <a:extLst>
                <a:ext uri="{FF2B5EF4-FFF2-40B4-BE49-F238E27FC236}">
                  <a16:creationId xmlns:a16="http://schemas.microsoft.com/office/drawing/2014/main" id="{7D1A070F-6598-F687-1C5F-5B69E0FD23C9}"/>
                </a:ext>
              </a:extLst>
            </p:cNvPr>
            <p:cNvSpPr>
              <a:spLocks/>
            </p:cNvSpPr>
            <p:nvPr/>
          </p:nvSpPr>
          <p:spPr>
            <a:xfrm>
              <a:off x="723900" y="3303945"/>
              <a:ext cx="294644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유효하지 않은 질문은 초기에 필터링</a:t>
              </a:r>
              <a:endParaRPr lang="en-US" sz="1200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74115D4-5AD6-2C23-659F-8E145B043801}"/>
              </a:ext>
            </a:extLst>
          </p:cNvPr>
          <p:cNvGrpSpPr/>
          <p:nvPr/>
        </p:nvGrpSpPr>
        <p:grpSpPr>
          <a:xfrm>
            <a:off x="8000539" y="2196589"/>
            <a:ext cx="3751659" cy="1714500"/>
            <a:chOff x="6210300" y="2057400"/>
            <a:chExt cx="3751659" cy="1714500"/>
          </a:xfrm>
        </p:grpSpPr>
        <p:pic>
          <p:nvPicPr>
            <p:cNvPr id="22" name="Image 20" descr="preencoded.png">
              <a:extLst>
                <a:ext uri="{FF2B5EF4-FFF2-40B4-BE49-F238E27FC236}">
                  <a16:creationId xmlns:a16="http://schemas.microsoft.com/office/drawing/2014/main" id="{BFC21401-0EDE-A0C7-B0EC-74F22F3A4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10300" y="2057400"/>
              <a:ext cx="3194298" cy="1714500"/>
            </a:xfrm>
            <a:prstGeom prst="rect">
              <a:avLst/>
            </a:prstGeom>
          </p:spPr>
        </p:pic>
        <p:pic>
          <p:nvPicPr>
            <p:cNvPr id="23" name="Image 21" descr="preencoded.png">
              <a:extLst>
                <a:ext uri="{FF2B5EF4-FFF2-40B4-BE49-F238E27FC236}">
                  <a16:creationId xmlns:a16="http://schemas.microsoft.com/office/drawing/2014/main" id="{1A6B1874-4E63-57DA-45EB-748EAD8BA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400800" y="2247900"/>
              <a:ext cx="200025" cy="304800"/>
            </a:xfrm>
            <a:prstGeom prst="rect">
              <a:avLst/>
            </a:prstGeom>
          </p:spPr>
        </p:pic>
        <p:pic>
          <p:nvPicPr>
            <p:cNvPr id="24" name="Image 22" descr="preencoded.png">
              <a:extLst>
                <a:ext uri="{FF2B5EF4-FFF2-40B4-BE49-F238E27FC236}">
                  <a16:creationId xmlns:a16="http://schemas.microsoft.com/office/drawing/2014/main" id="{2D8C1AF6-E511-5C33-2C12-1CE347ADC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00800" y="2705100"/>
              <a:ext cx="152400" cy="152400"/>
            </a:xfrm>
            <a:prstGeom prst="rect">
              <a:avLst/>
            </a:prstGeom>
          </p:spPr>
        </p:pic>
        <p:pic>
          <p:nvPicPr>
            <p:cNvPr id="25" name="Image 23" descr="preencoded.png">
              <a:extLst>
                <a:ext uri="{FF2B5EF4-FFF2-40B4-BE49-F238E27FC236}">
                  <a16:creationId xmlns:a16="http://schemas.microsoft.com/office/drawing/2014/main" id="{18347F68-E8C0-2670-4265-1D3384E9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00800" y="3009900"/>
              <a:ext cx="152400" cy="152400"/>
            </a:xfrm>
            <a:prstGeom prst="rect">
              <a:avLst/>
            </a:prstGeom>
          </p:spPr>
        </p:pic>
        <p:pic>
          <p:nvPicPr>
            <p:cNvPr id="26" name="Image 24" descr="preencoded.png">
              <a:extLst>
                <a:ext uri="{FF2B5EF4-FFF2-40B4-BE49-F238E27FC236}">
                  <a16:creationId xmlns:a16="http://schemas.microsoft.com/office/drawing/2014/main" id="{77523869-ACE8-95EE-FBA3-98B71B33C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00800" y="3314700"/>
              <a:ext cx="152400" cy="152400"/>
            </a:xfrm>
            <a:prstGeom prst="rect">
              <a:avLst/>
            </a:prstGeom>
          </p:spPr>
        </p:pic>
        <p:sp>
          <p:nvSpPr>
            <p:cNvPr id="45" name="Text 10">
              <a:extLst>
                <a:ext uri="{FF2B5EF4-FFF2-40B4-BE49-F238E27FC236}">
                  <a16:creationId xmlns:a16="http://schemas.microsoft.com/office/drawing/2014/main" id="{4111B9A5-C799-5D51-F5C4-646EDE3E25C5}"/>
                </a:ext>
              </a:extLst>
            </p:cNvPr>
            <p:cNvSpPr/>
            <p:nvPr/>
          </p:nvSpPr>
          <p:spPr>
            <a:xfrm>
              <a:off x="6715125" y="2266950"/>
              <a:ext cx="2426196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Multi-Query Generator</a:t>
              </a:r>
              <a:endParaRPr lang="en-US" sz="1500" dirty="0"/>
            </a:p>
          </p:txBody>
        </p:sp>
        <p:sp>
          <p:nvSpPr>
            <p:cNvPr id="46" name="Text 11">
              <a:extLst>
                <a:ext uri="{FF2B5EF4-FFF2-40B4-BE49-F238E27FC236}">
                  <a16:creationId xmlns:a16="http://schemas.microsoft.com/office/drawing/2014/main" id="{CC47BD44-DBF0-395F-2475-6174B623AF3D}"/>
                </a:ext>
              </a:extLst>
            </p:cNvPr>
            <p:cNvSpPr/>
            <p:nvPr/>
          </p:nvSpPr>
          <p:spPr>
            <a:xfrm>
              <a:off x="6629400" y="2667000"/>
              <a:ext cx="2682478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단일 질문을 3가지 관점으로 확장</a:t>
              </a:r>
              <a:endParaRPr lang="en-US" sz="1200" dirty="0"/>
            </a:p>
          </p:txBody>
        </p:sp>
        <p:sp>
          <p:nvSpPr>
            <p:cNvPr id="47" name="Text 12">
              <a:extLst>
                <a:ext uri="{FF2B5EF4-FFF2-40B4-BE49-F238E27FC236}">
                  <a16:creationId xmlns:a16="http://schemas.microsoft.com/office/drawing/2014/main" id="{C8068264-23D9-D60D-3C01-0ED281CAB20D}"/>
                </a:ext>
              </a:extLst>
            </p:cNvPr>
            <p:cNvSpPr/>
            <p:nvPr/>
          </p:nvSpPr>
          <p:spPr>
            <a:xfrm>
              <a:off x="6629400" y="2971800"/>
              <a:ext cx="26823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검색 누락 방지 및 검색 범위 확대</a:t>
              </a:r>
              <a:endParaRPr lang="en-US" sz="1200" dirty="0"/>
            </a:p>
          </p:txBody>
        </p:sp>
        <p:sp>
          <p:nvSpPr>
            <p:cNvPr id="48" name="Text 13">
              <a:extLst>
                <a:ext uri="{FF2B5EF4-FFF2-40B4-BE49-F238E27FC236}">
                  <a16:creationId xmlns:a16="http://schemas.microsoft.com/office/drawing/2014/main" id="{2AB46BAB-EE58-1688-D5FD-F62CFF2C25A6}"/>
                </a:ext>
              </a:extLst>
            </p:cNvPr>
            <p:cNvSpPr/>
            <p:nvPr/>
          </p:nvSpPr>
          <p:spPr>
            <a:xfrm>
              <a:off x="6629400" y="3276600"/>
              <a:ext cx="3332559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구체적, 포괄적, 유의어 등 다중 쿼리 생성</a:t>
              </a:r>
              <a:endParaRPr lang="en-US" sz="1200" dirty="0"/>
            </a:p>
          </p:txBody>
        </p:sp>
      </p:grpSp>
      <p:sp>
        <p:nvSpPr>
          <p:cNvPr id="50" name="Text 15">
            <a:extLst>
              <a:ext uri="{FF2B5EF4-FFF2-40B4-BE49-F238E27FC236}">
                <a16:creationId xmlns:a16="http://schemas.microsoft.com/office/drawing/2014/main" id="{554E5AEF-379A-2E9C-4960-10342DED2CE2}"/>
              </a:ext>
            </a:extLst>
          </p:cNvPr>
          <p:cNvSpPr/>
          <p:nvPr/>
        </p:nvSpPr>
        <p:spPr>
          <a:xfrm>
            <a:off x="495300" y="4419600"/>
            <a:ext cx="11201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질문 확장 예시</a:t>
            </a:r>
            <a:endParaRPr lang="en-US" sz="1500" dirty="0"/>
          </a:p>
        </p:txBody>
      </p:sp>
      <p:sp>
        <p:nvSpPr>
          <p:cNvPr id="51" name="Text 16">
            <a:extLst>
              <a:ext uri="{FF2B5EF4-FFF2-40B4-BE49-F238E27FC236}">
                <a16:creationId xmlns:a16="http://schemas.microsoft.com/office/drawing/2014/main" id="{DFC381BC-5441-3EB5-3488-913604209F50}"/>
              </a:ext>
            </a:extLst>
          </p:cNvPr>
          <p:cNvSpPr/>
          <p:nvPr/>
        </p:nvSpPr>
        <p:spPr>
          <a:xfrm>
            <a:off x="609600" y="5010150"/>
            <a:ext cx="33347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원본 질문</a:t>
            </a:r>
            <a:endParaRPr lang="en-US" sz="1200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2D1FFE6C-0EBD-0940-6255-AE58EE45248E}"/>
              </a:ext>
            </a:extLst>
          </p:cNvPr>
          <p:cNvSpPr/>
          <p:nvPr/>
        </p:nvSpPr>
        <p:spPr>
          <a:xfrm>
            <a:off x="609600" y="5276850"/>
            <a:ext cx="4001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"경기도 청년 창업 지원 정책"</a:t>
            </a:r>
            <a:endParaRPr lang="en-US" sz="1350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74314EA4-048F-3CD2-A4D1-14811B69E34B}"/>
              </a:ext>
            </a:extLst>
          </p:cNvPr>
          <p:cNvSpPr/>
          <p:nvPr/>
        </p:nvSpPr>
        <p:spPr>
          <a:xfrm>
            <a:off x="4744492" y="4953000"/>
            <a:ext cx="19871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구체적 관점</a:t>
            </a:r>
            <a:endParaRPr lang="en-US" sz="1200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1522EA0E-F1E6-C08C-B7B3-FA62632D14FF}"/>
              </a:ext>
            </a:extLst>
          </p:cNvPr>
          <p:cNvSpPr/>
          <p:nvPr/>
        </p:nvSpPr>
        <p:spPr>
          <a:xfrm>
            <a:off x="4744492" y="5219700"/>
            <a:ext cx="238458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"경기도 청년 창업 지원 프로그램"</a:t>
            </a:r>
            <a:endParaRPr lang="en-US" sz="1050" dirty="0"/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A5EED701-3252-89E5-DEAE-ADDDEC903577}"/>
              </a:ext>
            </a:extLst>
          </p:cNvPr>
          <p:cNvSpPr/>
          <p:nvPr/>
        </p:nvSpPr>
        <p:spPr>
          <a:xfrm>
            <a:off x="7150745" y="4953000"/>
            <a:ext cx="19871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포괄적 관점</a:t>
            </a:r>
            <a:endParaRPr lang="en-US" sz="1200" dirty="0"/>
          </a:p>
        </p:txBody>
      </p:sp>
      <p:sp>
        <p:nvSpPr>
          <p:cNvPr id="56" name="Text 21">
            <a:extLst>
              <a:ext uri="{FF2B5EF4-FFF2-40B4-BE49-F238E27FC236}">
                <a16:creationId xmlns:a16="http://schemas.microsoft.com/office/drawing/2014/main" id="{5D5B4E85-F8D4-C066-C20C-85C1170AB916}"/>
              </a:ext>
            </a:extLst>
          </p:cNvPr>
          <p:cNvSpPr/>
          <p:nvPr/>
        </p:nvSpPr>
        <p:spPr>
          <a:xfrm>
            <a:off x="7150745" y="5219700"/>
            <a:ext cx="198715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"수도권 미취업 청년 대상 창업 자금 지원 정책"</a:t>
            </a:r>
            <a:endParaRPr lang="en-US" sz="1050" dirty="0"/>
          </a:p>
        </p:txBody>
      </p:sp>
      <p:sp>
        <p:nvSpPr>
          <p:cNvPr id="57" name="Text 22">
            <a:extLst>
              <a:ext uri="{FF2B5EF4-FFF2-40B4-BE49-F238E27FC236}">
                <a16:creationId xmlns:a16="http://schemas.microsoft.com/office/drawing/2014/main" id="{27777371-2B47-0AE6-D7AD-C4F078A4CE6E}"/>
              </a:ext>
            </a:extLst>
          </p:cNvPr>
          <p:cNvSpPr/>
          <p:nvPr/>
        </p:nvSpPr>
        <p:spPr>
          <a:xfrm>
            <a:off x="9556998" y="4953000"/>
            <a:ext cx="19871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유의어 관점</a:t>
            </a:r>
            <a:endParaRPr lang="en-US" sz="1200" dirty="0"/>
          </a:p>
        </p:txBody>
      </p:sp>
      <p:sp>
        <p:nvSpPr>
          <p:cNvPr id="58" name="Text 23">
            <a:extLst>
              <a:ext uri="{FF2B5EF4-FFF2-40B4-BE49-F238E27FC236}">
                <a16:creationId xmlns:a16="http://schemas.microsoft.com/office/drawing/2014/main" id="{29526436-1FB2-F1B3-7AAE-1E9974743123}"/>
              </a:ext>
            </a:extLst>
          </p:cNvPr>
          <p:cNvSpPr/>
          <p:nvPr/>
        </p:nvSpPr>
        <p:spPr>
          <a:xfrm>
            <a:off x="9556998" y="5219700"/>
            <a:ext cx="198715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"경기 지역 청년 사업가 지원 사업"</a:t>
            </a:r>
            <a:endParaRPr lang="en-US" sz="1050" dirty="0"/>
          </a:p>
        </p:txBody>
      </p:sp>
      <p:pic>
        <p:nvPicPr>
          <p:cNvPr id="61" name="Image 8" descr="preencoded.png">
            <a:extLst>
              <a:ext uri="{FF2B5EF4-FFF2-40B4-BE49-F238E27FC236}">
                <a16:creationId xmlns:a16="http://schemas.microsoft.com/office/drawing/2014/main" id="{3D0D1220-27BF-8548-AD09-E9DA82FDAF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1957" y="1296628"/>
            <a:ext cx="142875" cy="228600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D8DAE399-4EE2-5F31-1C96-B22BF23D9C03}"/>
              </a:ext>
            </a:extLst>
          </p:cNvPr>
          <p:cNvGrpSpPr/>
          <p:nvPr/>
        </p:nvGrpSpPr>
        <p:grpSpPr>
          <a:xfrm>
            <a:off x="6127610" y="933450"/>
            <a:ext cx="2560320" cy="914400"/>
            <a:chOff x="6015990" y="941285"/>
            <a:chExt cx="2560320" cy="914400"/>
          </a:xfrm>
        </p:grpSpPr>
        <p:pic>
          <p:nvPicPr>
            <p:cNvPr id="60" name="Image 6" descr="preencoded.png">
              <a:extLst>
                <a:ext uri="{FF2B5EF4-FFF2-40B4-BE49-F238E27FC236}">
                  <a16:creationId xmlns:a16="http://schemas.microsoft.com/office/drawing/2014/main" id="{1C66D830-BAF2-87C1-9236-25339B61E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76950" y="941285"/>
              <a:ext cx="2438400" cy="914400"/>
            </a:xfrm>
            <a:prstGeom prst="rect">
              <a:avLst/>
            </a:prstGeom>
          </p:spPr>
        </p:pic>
        <p:pic>
          <p:nvPicPr>
            <p:cNvPr id="62" name="Image 7" descr="preencoded.png">
              <a:extLst>
                <a:ext uri="{FF2B5EF4-FFF2-40B4-BE49-F238E27FC236}">
                  <a16:creationId xmlns:a16="http://schemas.microsoft.com/office/drawing/2014/main" id="{6A4DA2C9-71EB-1CCE-B2E7-12E791DC2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81850" y="1142078"/>
              <a:ext cx="228600" cy="304800"/>
            </a:xfrm>
            <a:prstGeom prst="rect">
              <a:avLst/>
            </a:prstGeom>
          </p:spPr>
        </p:pic>
        <p:sp>
          <p:nvSpPr>
            <p:cNvPr id="63" name="Text 2">
              <a:extLst>
                <a:ext uri="{FF2B5EF4-FFF2-40B4-BE49-F238E27FC236}">
                  <a16:creationId xmlns:a16="http://schemas.microsoft.com/office/drawing/2014/main" id="{7D0E1E92-02A7-91E5-811F-4684E6B32E74}"/>
                </a:ext>
              </a:extLst>
            </p:cNvPr>
            <p:cNvSpPr/>
            <p:nvPr/>
          </p:nvSpPr>
          <p:spPr>
            <a:xfrm>
              <a:off x="6015990" y="1474685"/>
              <a:ext cx="25603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 err="1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RegionFilter</a:t>
              </a:r>
              <a:endParaRPr lang="en-US" sz="1200" dirty="0"/>
            </a:p>
          </p:txBody>
        </p:sp>
      </p:grpSp>
      <p:pic>
        <p:nvPicPr>
          <p:cNvPr id="67" name="Image 14" descr="preencoded.png">
            <a:extLst>
              <a:ext uri="{FF2B5EF4-FFF2-40B4-BE49-F238E27FC236}">
                <a16:creationId xmlns:a16="http://schemas.microsoft.com/office/drawing/2014/main" id="{2D8A9B14-460E-6ECD-BF50-01F7309BAB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60158" y="2209800"/>
            <a:ext cx="3200579" cy="1714500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6020A7F4-097D-DE40-DC37-FC448C42BBED}"/>
              </a:ext>
            </a:extLst>
          </p:cNvPr>
          <p:cNvGrpSpPr/>
          <p:nvPr/>
        </p:nvGrpSpPr>
        <p:grpSpPr>
          <a:xfrm>
            <a:off x="4569733" y="2407462"/>
            <a:ext cx="1801335" cy="304800"/>
            <a:chOff x="4667181" y="2437785"/>
            <a:chExt cx="1801335" cy="304800"/>
          </a:xfrm>
        </p:grpSpPr>
        <p:pic>
          <p:nvPicPr>
            <p:cNvPr id="71" name="Image 15" descr="preencoded.png">
              <a:extLst>
                <a:ext uri="{FF2B5EF4-FFF2-40B4-BE49-F238E27FC236}">
                  <a16:creationId xmlns:a16="http://schemas.microsoft.com/office/drawing/2014/main" id="{9A487A68-B919-1F67-124A-B29954B97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667181" y="2437785"/>
              <a:ext cx="228600" cy="304800"/>
            </a:xfrm>
            <a:prstGeom prst="rect">
              <a:avLst/>
            </a:prstGeom>
          </p:spPr>
        </p:pic>
        <p:sp>
          <p:nvSpPr>
            <p:cNvPr id="72" name="Text 5">
              <a:extLst>
                <a:ext uri="{FF2B5EF4-FFF2-40B4-BE49-F238E27FC236}">
                  <a16:creationId xmlns:a16="http://schemas.microsoft.com/office/drawing/2014/main" id="{F8C18377-79BE-4849-403D-1C02CA750003}"/>
                </a:ext>
              </a:extLst>
            </p:cNvPr>
            <p:cNvSpPr/>
            <p:nvPr/>
          </p:nvSpPr>
          <p:spPr>
            <a:xfrm>
              <a:off x="5007619" y="2456835"/>
              <a:ext cx="1460897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 err="1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RegionFilter</a:t>
              </a:r>
              <a:endParaRPr lang="en-US" sz="1500" dirty="0"/>
            </a:p>
          </p:txBody>
        </p:sp>
      </p:grpSp>
      <p:sp>
        <p:nvSpPr>
          <p:cNvPr id="73" name="Text 6">
            <a:extLst>
              <a:ext uri="{FF2B5EF4-FFF2-40B4-BE49-F238E27FC236}">
                <a16:creationId xmlns:a16="http://schemas.microsoft.com/office/drawing/2014/main" id="{0959871B-256E-56DF-11B4-C348CABDBCF7}"/>
              </a:ext>
            </a:extLst>
          </p:cNvPr>
          <p:cNvSpPr/>
          <p:nvPr/>
        </p:nvSpPr>
        <p:spPr>
          <a:xfrm>
            <a:off x="4813020" y="2820649"/>
            <a:ext cx="21641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질문에서 지역정보 추출</a:t>
            </a:r>
            <a:endParaRPr lang="en-US" sz="1200" dirty="0"/>
          </a:p>
        </p:txBody>
      </p:sp>
      <p:pic>
        <p:nvPicPr>
          <p:cNvPr id="74" name="Image 16" descr="preencoded.png">
            <a:extLst>
              <a:ext uri="{FF2B5EF4-FFF2-40B4-BE49-F238E27FC236}">
                <a16:creationId xmlns:a16="http://schemas.microsoft.com/office/drawing/2014/main" id="{08AE6D1E-4114-A402-43B5-3AD00513AF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65760" y="2853104"/>
            <a:ext cx="152400" cy="152400"/>
          </a:xfrm>
          <a:prstGeom prst="rect">
            <a:avLst/>
          </a:prstGeom>
        </p:spPr>
      </p:pic>
      <p:pic>
        <p:nvPicPr>
          <p:cNvPr id="75" name="Image 16" descr="preencoded.png">
            <a:extLst>
              <a:ext uri="{FF2B5EF4-FFF2-40B4-BE49-F238E27FC236}">
                <a16:creationId xmlns:a16="http://schemas.microsoft.com/office/drawing/2014/main" id="{AF7150C5-F7F8-CE69-F4CD-1FF365A30B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6145" y="3447720"/>
            <a:ext cx="152400" cy="152400"/>
          </a:xfrm>
          <a:prstGeom prst="rect">
            <a:avLst/>
          </a:prstGeom>
        </p:spPr>
      </p:pic>
      <p:sp>
        <p:nvSpPr>
          <p:cNvPr id="76" name="Text 6">
            <a:extLst>
              <a:ext uri="{FF2B5EF4-FFF2-40B4-BE49-F238E27FC236}">
                <a16:creationId xmlns:a16="http://schemas.microsoft.com/office/drawing/2014/main" id="{13F71256-988E-8768-CBF4-20162C0FD751}"/>
              </a:ext>
            </a:extLst>
          </p:cNvPr>
          <p:cNvSpPr/>
          <p:nvPr/>
        </p:nvSpPr>
        <p:spPr>
          <a:xfrm>
            <a:off x="4813020" y="3402575"/>
            <a:ext cx="21641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지역정보 추출 후</a:t>
            </a:r>
            <a:endParaRPr lang="en-US" altLang="ko-KR" sz="1200" dirty="0">
              <a:solidFill>
                <a:srgbClr val="1E293B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altLang="ko-KR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Post-Filtering</a:t>
            </a: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위해 보존</a:t>
            </a:r>
            <a:endParaRPr lang="en-US" sz="1200" dirty="0"/>
          </a:p>
        </p:txBody>
      </p:sp>
      <p:pic>
        <p:nvPicPr>
          <p:cNvPr id="77" name="Image 16" descr="preencoded.png">
            <a:extLst>
              <a:ext uri="{FF2B5EF4-FFF2-40B4-BE49-F238E27FC236}">
                <a16:creationId xmlns:a16="http://schemas.microsoft.com/office/drawing/2014/main" id="{AA9B8CB8-122D-B595-0E3B-805B841C45B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65760" y="3150412"/>
            <a:ext cx="152400" cy="152400"/>
          </a:xfrm>
          <a:prstGeom prst="rect">
            <a:avLst/>
          </a:prstGeom>
        </p:spPr>
      </p:pic>
      <p:sp>
        <p:nvSpPr>
          <p:cNvPr id="78" name="Text 6">
            <a:extLst>
              <a:ext uri="{FF2B5EF4-FFF2-40B4-BE49-F238E27FC236}">
                <a16:creationId xmlns:a16="http://schemas.microsoft.com/office/drawing/2014/main" id="{F7B54AE3-014A-769D-9EE3-140566FA8AA4}"/>
              </a:ext>
            </a:extLst>
          </p:cNvPr>
          <p:cNvSpPr/>
          <p:nvPr/>
        </p:nvSpPr>
        <p:spPr>
          <a:xfrm>
            <a:off x="4813020" y="3101811"/>
            <a:ext cx="2673147" cy="2179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전국 </a:t>
            </a:r>
            <a:r>
              <a:rPr lang="en-US" altLang="ko-KR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 </a:t>
            </a: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지역정보 없음 </a:t>
            </a:r>
            <a:r>
              <a:rPr lang="en-US" altLang="ko-KR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-&gt;  </a:t>
            </a: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전국으로 처리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810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229100"/>
            <a:ext cx="11582400" cy="17145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895850"/>
            <a:ext cx="3563392" cy="762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092" y="5143500"/>
            <a:ext cx="228600" cy="2286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2092" y="4800600"/>
            <a:ext cx="2291953" cy="952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8345" y="4800600"/>
            <a:ext cx="2291953" cy="9525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4598" y="4800600"/>
            <a:ext cx="2291953" cy="9525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Input Processing</a:t>
            </a:r>
            <a:endParaRPr lang="en-US" sz="27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BFB5E6D-571F-3D76-F88D-56D31F65C644}"/>
              </a:ext>
            </a:extLst>
          </p:cNvPr>
          <p:cNvGrpSpPr/>
          <p:nvPr/>
        </p:nvGrpSpPr>
        <p:grpSpPr>
          <a:xfrm>
            <a:off x="173475" y="878912"/>
            <a:ext cx="2560320" cy="914400"/>
            <a:chOff x="6015990" y="948505"/>
            <a:chExt cx="2560320" cy="914400"/>
          </a:xfrm>
        </p:grpSpPr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76950" y="948505"/>
              <a:ext cx="2438400" cy="9144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96137" y="1100905"/>
              <a:ext cx="200025" cy="304800"/>
            </a:xfrm>
            <a:prstGeom prst="rect">
              <a:avLst/>
            </a:prstGeom>
          </p:spPr>
        </p:pic>
        <p:sp>
          <p:nvSpPr>
            <p:cNvPr id="38" name="Text 3"/>
            <p:cNvSpPr/>
            <p:nvPr/>
          </p:nvSpPr>
          <p:spPr>
            <a:xfrm>
              <a:off x="6015990" y="1481905"/>
              <a:ext cx="25603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Multi-Query Generator</a:t>
              </a:r>
              <a:endParaRPr lang="en-US" sz="1200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A4B7AB2-E70D-ED28-3A97-3D87D6DF90C0}"/>
              </a:ext>
            </a:extLst>
          </p:cNvPr>
          <p:cNvGrpSpPr/>
          <p:nvPr/>
        </p:nvGrpSpPr>
        <p:grpSpPr>
          <a:xfrm>
            <a:off x="780960" y="2194745"/>
            <a:ext cx="3619679" cy="1714500"/>
            <a:chOff x="304800" y="2057400"/>
            <a:chExt cx="3619679" cy="1714500"/>
          </a:xfrm>
        </p:grpSpPr>
        <p:pic>
          <p:nvPicPr>
            <p:cNvPr id="16" name="Image 14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4800" y="2057400"/>
              <a:ext cx="3200579" cy="1714500"/>
            </a:xfrm>
            <a:prstGeom prst="rect">
              <a:avLst/>
            </a:prstGeom>
          </p:spPr>
        </p:pic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5300" y="2247900"/>
              <a:ext cx="228600" cy="304800"/>
            </a:xfrm>
            <a:prstGeom prst="rect">
              <a:avLst/>
            </a:prstGeom>
          </p:spPr>
        </p:pic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5300" y="2705100"/>
              <a:ext cx="152400" cy="152400"/>
            </a:xfrm>
            <a:prstGeom prst="rect">
              <a:avLst/>
            </a:prstGeom>
          </p:spPr>
        </p:pic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5300" y="3009900"/>
              <a:ext cx="152400" cy="152400"/>
            </a:xfrm>
            <a:prstGeom prst="rect">
              <a:avLst/>
            </a:prstGeom>
          </p:spPr>
        </p:pic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0985" y="3341430"/>
              <a:ext cx="152400" cy="152400"/>
            </a:xfrm>
            <a:prstGeom prst="rect">
              <a:avLst/>
            </a:prstGeom>
          </p:spPr>
        </p:pic>
        <p:sp>
          <p:nvSpPr>
            <p:cNvPr id="40" name="Text 5"/>
            <p:cNvSpPr/>
            <p:nvPr/>
          </p:nvSpPr>
          <p:spPr>
            <a:xfrm>
              <a:off x="838200" y="2266950"/>
              <a:ext cx="1460897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 err="1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QueryRouter</a:t>
              </a:r>
              <a:endParaRPr lang="en-US" sz="1500" dirty="0"/>
            </a:p>
          </p:txBody>
        </p:sp>
        <p:sp>
          <p:nvSpPr>
            <p:cNvPr id="41" name="Text 6"/>
            <p:cNvSpPr/>
            <p:nvPr/>
          </p:nvSpPr>
          <p:spPr>
            <a:xfrm>
              <a:off x="723900" y="2667000"/>
              <a:ext cx="2164199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사용자 질문의 유효성 검증</a:t>
              </a:r>
              <a:endParaRPr lang="en-US" sz="1200" dirty="0"/>
            </a:p>
          </p:txBody>
        </p:sp>
        <p:sp>
          <p:nvSpPr>
            <p:cNvPr id="42" name="Text 7"/>
            <p:cNvSpPr/>
            <p:nvPr/>
          </p:nvSpPr>
          <p:spPr>
            <a:xfrm>
              <a:off x="723900" y="2981325"/>
              <a:ext cx="3200579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정책 검색, 추천, 일반 질문 등 의도 분류</a:t>
              </a:r>
              <a:endParaRPr lang="en-US" sz="1200" dirty="0"/>
            </a:p>
          </p:txBody>
        </p:sp>
        <p:sp>
          <p:nvSpPr>
            <p:cNvPr id="44" name="Text 9"/>
            <p:cNvSpPr>
              <a:spLocks/>
            </p:cNvSpPr>
            <p:nvPr/>
          </p:nvSpPr>
          <p:spPr>
            <a:xfrm>
              <a:off x="723900" y="3303945"/>
              <a:ext cx="294644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유효하지 않은 질문은 초기에 필터링</a:t>
              </a:r>
              <a:endParaRPr lang="en-US" sz="1200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C85EF14-A72D-5BC2-AFD2-FD6F3CF6E609}"/>
              </a:ext>
            </a:extLst>
          </p:cNvPr>
          <p:cNvGrpSpPr/>
          <p:nvPr/>
        </p:nvGrpSpPr>
        <p:grpSpPr>
          <a:xfrm>
            <a:off x="8000539" y="2196589"/>
            <a:ext cx="3751659" cy="1714500"/>
            <a:chOff x="6210300" y="2057400"/>
            <a:chExt cx="3751659" cy="1714500"/>
          </a:xfrm>
        </p:grpSpPr>
        <p:pic>
          <p:nvPicPr>
            <p:cNvPr id="22" name="Image 20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10300" y="2057400"/>
              <a:ext cx="3194298" cy="1714500"/>
            </a:xfrm>
            <a:prstGeom prst="rect">
              <a:avLst/>
            </a:prstGeom>
          </p:spPr>
        </p:pic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00800" y="2247900"/>
              <a:ext cx="200025" cy="304800"/>
            </a:xfrm>
            <a:prstGeom prst="rect">
              <a:avLst/>
            </a:prstGeom>
          </p:spPr>
        </p:pic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00800" y="2705100"/>
              <a:ext cx="152400" cy="15240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00800" y="3009900"/>
              <a:ext cx="152400" cy="152400"/>
            </a:xfrm>
            <a:prstGeom prst="rect">
              <a:avLst/>
            </a:prstGeom>
          </p:spPr>
        </p:pic>
        <p:pic>
          <p:nvPicPr>
            <p:cNvPr id="26" name="Image 24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00800" y="3314700"/>
              <a:ext cx="152400" cy="152400"/>
            </a:xfrm>
            <a:prstGeom prst="rect">
              <a:avLst/>
            </a:prstGeom>
          </p:spPr>
        </p:pic>
        <p:sp>
          <p:nvSpPr>
            <p:cNvPr id="45" name="Text 10"/>
            <p:cNvSpPr/>
            <p:nvPr/>
          </p:nvSpPr>
          <p:spPr>
            <a:xfrm>
              <a:off x="6715125" y="2266950"/>
              <a:ext cx="2426196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Multi-Query Generator</a:t>
              </a:r>
              <a:endParaRPr lang="en-US" sz="1500" dirty="0"/>
            </a:p>
          </p:txBody>
        </p:sp>
        <p:sp>
          <p:nvSpPr>
            <p:cNvPr id="46" name="Text 11"/>
            <p:cNvSpPr/>
            <p:nvPr/>
          </p:nvSpPr>
          <p:spPr>
            <a:xfrm>
              <a:off x="6629400" y="2667000"/>
              <a:ext cx="2682478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단일 질문을 3가지 관점으로 확장</a:t>
              </a:r>
              <a:endParaRPr lang="en-US" sz="1200" dirty="0"/>
            </a:p>
          </p:txBody>
        </p:sp>
        <p:sp>
          <p:nvSpPr>
            <p:cNvPr id="47" name="Text 12"/>
            <p:cNvSpPr/>
            <p:nvPr/>
          </p:nvSpPr>
          <p:spPr>
            <a:xfrm>
              <a:off x="6629400" y="2971800"/>
              <a:ext cx="26823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검색 누락 방지 및 검색 범위 확대</a:t>
              </a:r>
              <a:endParaRPr lang="en-US" sz="1200" dirty="0"/>
            </a:p>
          </p:txBody>
        </p:sp>
        <p:sp>
          <p:nvSpPr>
            <p:cNvPr id="48" name="Text 13"/>
            <p:cNvSpPr/>
            <p:nvPr/>
          </p:nvSpPr>
          <p:spPr>
            <a:xfrm>
              <a:off x="6629400" y="3276600"/>
              <a:ext cx="3332559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구체적, 포괄적, 유의어 등 다중 쿼리 생성</a:t>
              </a:r>
              <a:endParaRPr lang="en-US" sz="1200" dirty="0"/>
            </a:p>
          </p:txBody>
        </p:sp>
      </p:grpSp>
      <p:sp>
        <p:nvSpPr>
          <p:cNvPr id="50" name="Text 15"/>
          <p:cNvSpPr/>
          <p:nvPr/>
        </p:nvSpPr>
        <p:spPr>
          <a:xfrm>
            <a:off x="495300" y="4419600"/>
            <a:ext cx="11201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질문 확장 예시</a:t>
            </a:r>
            <a:endParaRPr lang="en-US" sz="1500" dirty="0"/>
          </a:p>
        </p:txBody>
      </p:sp>
      <p:sp>
        <p:nvSpPr>
          <p:cNvPr id="51" name="Text 16"/>
          <p:cNvSpPr/>
          <p:nvPr/>
        </p:nvSpPr>
        <p:spPr>
          <a:xfrm>
            <a:off x="609600" y="5010150"/>
            <a:ext cx="33347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원본 질문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609600" y="5276850"/>
            <a:ext cx="4001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"경기도 청년 창업 지원 정책"</a:t>
            </a:r>
            <a:endParaRPr lang="en-US" sz="1350" dirty="0"/>
          </a:p>
        </p:txBody>
      </p:sp>
      <p:sp>
        <p:nvSpPr>
          <p:cNvPr id="53" name="Text 18"/>
          <p:cNvSpPr/>
          <p:nvPr/>
        </p:nvSpPr>
        <p:spPr>
          <a:xfrm>
            <a:off x="4744492" y="4953000"/>
            <a:ext cx="19871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구체적 관점</a:t>
            </a:r>
            <a:endParaRPr lang="en-US" sz="1200" dirty="0"/>
          </a:p>
        </p:txBody>
      </p:sp>
      <p:sp>
        <p:nvSpPr>
          <p:cNvPr id="54" name="Text 19"/>
          <p:cNvSpPr/>
          <p:nvPr/>
        </p:nvSpPr>
        <p:spPr>
          <a:xfrm>
            <a:off x="4744492" y="5219700"/>
            <a:ext cx="238458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"경기도 청년 창업 지원 프로그램"</a:t>
            </a:r>
            <a:endParaRPr lang="en-US" sz="1050" dirty="0"/>
          </a:p>
        </p:txBody>
      </p:sp>
      <p:sp>
        <p:nvSpPr>
          <p:cNvPr id="55" name="Text 20"/>
          <p:cNvSpPr/>
          <p:nvPr/>
        </p:nvSpPr>
        <p:spPr>
          <a:xfrm>
            <a:off x="7150745" y="4953000"/>
            <a:ext cx="19871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포괄적 관점</a:t>
            </a:r>
            <a:endParaRPr lang="en-US" sz="1200" dirty="0"/>
          </a:p>
        </p:txBody>
      </p:sp>
      <p:sp>
        <p:nvSpPr>
          <p:cNvPr id="56" name="Text 21"/>
          <p:cNvSpPr/>
          <p:nvPr/>
        </p:nvSpPr>
        <p:spPr>
          <a:xfrm>
            <a:off x="7150745" y="5219700"/>
            <a:ext cx="198715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"수도권 미취업 청년 대상 창업 자금 지원 정책"</a:t>
            </a:r>
            <a:endParaRPr lang="en-US" sz="1050" dirty="0"/>
          </a:p>
        </p:txBody>
      </p:sp>
      <p:sp>
        <p:nvSpPr>
          <p:cNvPr id="57" name="Text 22"/>
          <p:cNvSpPr/>
          <p:nvPr/>
        </p:nvSpPr>
        <p:spPr>
          <a:xfrm>
            <a:off x="9556998" y="4953000"/>
            <a:ext cx="19871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유의어 관점</a:t>
            </a:r>
            <a:endParaRPr lang="en-US" sz="1200" dirty="0"/>
          </a:p>
        </p:txBody>
      </p:sp>
      <p:sp>
        <p:nvSpPr>
          <p:cNvPr id="58" name="Text 23"/>
          <p:cNvSpPr/>
          <p:nvPr/>
        </p:nvSpPr>
        <p:spPr>
          <a:xfrm>
            <a:off x="9556998" y="5219700"/>
            <a:ext cx="198715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"경기 지역 청년 사업가 지원 사업"</a:t>
            </a:r>
            <a:endParaRPr lang="en-US" sz="1050" dirty="0"/>
          </a:p>
        </p:txBody>
      </p:sp>
      <p:pic>
        <p:nvPicPr>
          <p:cNvPr id="67" name="Image 14" descr="preencoded.png">
            <a:extLst>
              <a:ext uri="{FF2B5EF4-FFF2-40B4-BE49-F238E27FC236}">
                <a16:creationId xmlns:a16="http://schemas.microsoft.com/office/drawing/2014/main" id="{3703989C-6AE7-28B7-F1C3-FA994677AA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0158" y="2209800"/>
            <a:ext cx="3200579" cy="1714500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74D43650-D389-0708-9EB6-E8BA79358E91}"/>
              </a:ext>
            </a:extLst>
          </p:cNvPr>
          <p:cNvGrpSpPr/>
          <p:nvPr/>
        </p:nvGrpSpPr>
        <p:grpSpPr>
          <a:xfrm>
            <a:off x="4569733" y="2407462"/>
            <a:ext cx="1801335" cy="304800"/>
            <a:chOff x="4667181" y="2437785"/>
            <a:chExt cx="1801335" cy="304800"/>
          </a:xfrm>
        </p:grpSpPr>
        <p:pic>
          <p:nvPicPr>
            <p:cNvPr id="71" name="Image 15" descr="preencoded.png">
              <a:extLst>
                <a:ext uri="{FF2B5EF4-FFF2-40B4-BE49-F238E27FC236}">
                  <a16:creationId xmlns:a16="http://schemas.microsoft.com/office/drawing/2014/main" id="{6309B5D5-7A89-DD07-A219-A4EC308D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67181" y="2437785"/>
              <a:ext cx="228600" cy="304800"/>
            </a:xfrm>
            <a:prstGeom prst="rect">
              <a:avLst/>
            </a:prstGeom>
          </p:spPr>
        </p:pic>
        <p:sp>
          <p:nvSpPr>
            <p:cNvPr id="72" name="Text 5">
              <a:extLst>
                <a:ext uri="{FF2B5EF4-FFF2-40B4-BE49-F238E27FC236}">
                  <a16:creationId xmlns:a16="http://schemas.microsoft.com/office/drawing/2014/main" id="{B69A12FB-5D48-FAD0-7E1A-F87F2EDADC4D}"/>
                </a:ext>
              </a:extLst>
            </p:cNvPr>
            <p:cNvSpPr/>
            <p:nvPr/>
          </p:nvSpPr>
          <p:spPr>
            <a:xfrm>
              <a:off x="5007619" y="2456835"/>
              <a:ext cx="1460897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 err="1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RegionFilter</a:t>
              </a:r>
              <a:endParaRPr lang="en-US" sz="1500" dirty="0"/>
            </a:p>
          </p:txBody>
        </p:sp>
      </p:grpSp>
      <p:sp>
        <p:nvSpPr>
          <p:cNvPr id="73" name="Text 6">
            <a:extLst>
              <a:ext uri="{FF2B5EF4-FFF2-40B4-BE49-F238E27FC236}">
                <a16:creationId xmlns:a16="http://schemas.microsoft.com/office/drawing/2014/main" id="{0BE296CE-D477-BADC-1A8C-030164E8F1FD}"/>
              </a:ext>
            </a:extLst>
          </p:cNvPr>
          <p:cNvSpPr/>
          <p:nvPr/>
        </p:nvSpPr>
        <p:spPr>
          <a:xfrm>
            <a:off x="4813020" y="2820649"/>
            <a:ext cx="21641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질문에서 지역정보 추출</a:t>
            </a:r>
            <a:endParaRPr lang="en-US" sz="1200" dirty="0"/>
          </a:p>
        </p:txBody>
      </p:sp>
      <p:pic>
        <p:nvPicPr>
          <p:cNvPr id="74" name="Image 16" descr="preencoded.png">
            <a:extLst>
              <a:ext uri="{FF2B5EF4-FFF2-40B4-BE49-F238E27FC236}">
                <a16:creationId xmlns:a16="http://schemas.microsoft.com/office/drawing/2014/main" id="{04A94AB7-F954-72BE-58B0-EB85FA9A07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65760" y="2853104"/>
            <a:ext cx="152400" cy="152400"/>
          </a:xfrm>
          <a:prstGeom prst="rect">
            <a:avLst/>
          </a:prstGeom>
        </p:spPr>
      </p:pic>
      <p:pic>
        <p:nvPicPr>
          <p:cNvPr id="75" name="Image 16" descr="preencoded.png">
            <a:extLst>
              <a:ext uri="{FF2B5EF4-FFF2-40B4-BE49-F238E27FC236}">
                <a16:creationId xmlns:a16="http://schemas.microsoft.com/office/drawing/2014/main" id="{A7E4F97D-A549-4902-5FC4-023344AE39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6145" y="3447720"/>
            <a:ext cx="152400" cy="152400"/>
          </a:xfrm>
          <a:prstGeom prst="rect">
            <a:avLst/>
          </a:prstGeom>
        </p:spPr>
      </p:pic>
      <p:sp>
        <p:nvSpPr>
          <p:cNvPr id="76" name="Text 6">
            <a:extLst>
              <a:ext uri="{FF2B5EF4-FFF2-40B4-BE49-F238E27FC236}">
                <a16:creationId xmlns:a16="http://schemas.microsoft.com/office/drawing/2014/main" id="{C8F030CA-B62E-6EEF-DB84-D0156B102616}"/>
              </a:ext>
            </a:extLst>
          </p:cNvPr>
          <p:cNvSpPr/>
          <p:nvPr/>
        </p:nvSpPr>
        <p:spPr>
          <a:xfrm>
            <a:off x="4813020" y="3402575"/>
            <a:ext cx="21641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지역정보 추출 후</a:t>
            </a:r>
            <a:endParaRPr lang="en-US" altLang="ko-KR" sz="1200" dirty="0">
              <a:solidFill>
                <a:srgbClr val="1E293B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altLang="ko-KR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Post-Filtering</a:t>
            </a: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위해 보존</a:t>
            </a:r>
            <a:endParaRPr lang="en-US" sz="1200" dirty="0"/>
          </a:p>
        </p:txBody>
      </p:sp>
      <p:pic>
        <p:nvPicPr>
          <p:cNvPr id="77" name="Image 16" descr="preencoded.png">
            <a:extLst>
              <a:ext uri="{FF2B5EF4-FFF2-40B4-BE49-F238E27FC236}">
                <a16:creationId xmlns:a16="http://schemas.microsoft.com/office/drawing/2014/main" id="{7F1FC4BB-FAD1-54D9-9DE3-D0B6F70C52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65760" y="3150412"/>
            <a:ext cx="152400" cy="152400"/>
          </a:xfrm>
          <a:prstGeom prst="rect">
            <a:avLst/>
          </a:prstGeom>
        </p:spPr>
      </p:pic>
      <p:sp>
        <p:nvSpPr>
          <p:cNvPr id="78" name="Text 6">
            <a:extLst>
              <a:ext uri="{FF2B5EF4-FFF2-40B4-BE49-F238E27FC236}">
                <a16:creationId xmlns:a16="http://schemas.microsoft.com/office/drawing/2014/main" id="{B47AFDEB-FA46-916F-22E0-B34731399DDF}"/>
              </a:ext>
            </a:extLst>
          </p:cNvPr>
          <p:cNvSpPr/>
          <p:nvPr/>
        </p:nvSpPr>
        <p:spPr>
          <a:xfrm>
            <a:off x="4813020" y="3101811"/>
            <a:ext cx="2673147" cy="2179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전국 </a:t>
            </a:r>
            <a:r>
              <a:rPr lang="en-US" altLang="ko-KR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 </a:t>
            </a: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지역정보 없음 </a:t>
            </a:r>
            <a:r>
              <a:rPr lang="en-US" altLang="ko-KR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-&gt;  </a:t>
            </a: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전국으로 처리 </a:t>
            </a:r>
            <a:endParaRPr lang="en-US" sz="1200" dirty="0"/>
          </a:p>
        </p:txBody>
      </p:sp>
      <p:pic>
        <p:nvPicPr>
          <p:cNvPr id="88" name="그림 87" descr="텍스트, 스크린샷, 폰트이(가) 표시된 사진">
            <a:extLst>
              <a:ext uri="{FF2B5EF4-FFF2-40B4-BE49-F238E27FC236}">
                <a16:creationId xmlns:a16="http://schemas.microsoft.com/office/drawing/2014/main" id="{13F41A0D-2D9A-4272-7DBA-DC8DD653DC8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131" t="7757" r="37247" b="8666"/>
          <a:stretch>
            <a:fillRect/>
          </a:stretch>
        </p:blipFill>
        <p:spPr>
          <a:xfrm>
            <a:off x="173475" y="1972442"/>
            <a:ext cx="11815970" cy="4580757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1C2A0C14-13ED-B49F-8624-92CAC1DA0962}"/>
              </a:ext>
            </a:extLst>
          </p:cNvPr>
          <p:cNvSpPr/>
          <p:nvPr/>
        </p:nvSpPr>
        <p:spPr>
          <a:xfrm>
            <a:off x="1314360" y="4895850"/>
            <a:ext cx="10229791" cy="857250"/>
          </a:xfrm>
          <a:prstGeom prst="rect">
            <a:avLst/>
          </a:prstGeom>
          <a:solidFill>
            <a:srgbClr val="FFFF00">
              <a:alpha val="1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1517-F643-2838-25AF-B088C6EE1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576757-74E8-9239-1AB6-D6CC4895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90C00C9-610A-8F03-F75F-9DF046B1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4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9EB3DB56-D8D4-AC69-4B86-E5E53FC34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6C8B4C07-3771-FF1B-CCBE-A6E83EC2C2DB}"/>
              </a:ext>
            </a:extLst>
          </p:cNvPr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Retrieval Strategy</a:t>
            </a:r>
            <a:endParaRPr lang="en-US" sz="27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239D4F-2C90-4F37-99D2-0775EA4F919D}"/>
              </a:ext>
            </a:extLst>
          </p:cNvPr>
          <p:cNvGrpSpPr/>
          <p:nvPr/>
        </p:nvGrpSpPr>
        <p:grpSpPr>
          <a:xfrm>
            <a:off x="1087056" y="889820"/>
            <a:ext cx="2560320" cy="914400"/>
            <a:chOff x="6015990" y="948505"/>
            <a:chExt cx="2560320" cy="914400"/>
          </a:xfrm>
        </p:grpSpPr>
        <p:pic>
          <p:nvPicPr>
            <p:cNvPr id="11" name="Image 9" descr="preencoded.png">
              <a:extLst>
                <a:ext uri="{FF2B5EF4-FFF2-40B4-BE49-F238E27FC236}">
                  <a16:creationId xmlns:a16="http://schemas.microsoft.com/office/drawing/2014/main" id="{E4D4F867-CF0F-FC7E-DF62-B157678F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6950" y="948505"/>
              <a:ext cx="2438400" cy="914400"/>
            </a:xfrm>
            <a:prstGeom prst="rect">
              <a:avLst/>
            </a:prstGeom>
          </p:spPr>
        </p:pic>
        <p:pic>
          <p:nvPicPr>
            <p:cNvPr id="12" name="Image 10" descr="preencoded.png">
              <a:extLst>
                <a:ext uri="{FF2B5EF4-FFF2-40B4-BE49-F238E27FC236}">
                  <a16:creationId xmlns:a16="http://schemas.microsoft.com/office/drawing/2014/main" id="{CF86D1BE-50DF-4351-3FDA-9C9AD8975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6137" y="1100905"/>
              <a:ext cx="200025" cy="304800"/>
            </a:xfrm>
            <a:prstGeom prst="rect">
              <a:avLst/>
            </a:prstGeom>
          </p:spPr>
        </p:pic>
        <p:sp>
          <p:nvSpPr>
            <p:cNvPr id="38" name="Text 3">
              <a:extLst>
                <a:ext uri="{FF2B5EF4-FFF2-40B4-BE49-F238E27FC236}">
                  <a16:creationId xmlns:a16="http://schemas.microsoft.com/office/drawing/2014/main" id="{48B5D0C5-29F2-EC01-7386-1BA28D392FEC}"/>
                </a:ext>
              </a:extLst>
            </p:cNvPr>
            <p:cNvSpPr/>
            <p:nvPr/>
          </p:nvSpPr>
          <p:spPr>
            <a:xfrm>
              <a:off x="6015990" y="1481905"/>
              <a:ext cx="25603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Multi-Query Generator</a:t>
              </a:r>
              <a:endParaRPr lang="en-US" sz="1200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17D44C1-F518-6687-3BE2-FB0D38AA25CC}"/>
              </a:ext>
            </a:extLst>
          </p:cNvPr>
          <p:cNvGrpSpPr/>
          <p:nvPr/>
        </p:nvGrpSpPr>
        <p:grpSpPr>
          <a:xfrm>
            <a:off x="457200" y="2967088"/>
            <a:ext cx="3277715" cy="1715890"/>
            <a:chOff x="6210300" y="2057400"/>
            <a:chExt cx="3194298" cy="1714500"/>
          </a:xfrm>
        </p:grpSpPr>
        <p:pic>
          <p:nvPicPr>
            <p:cNvPr id="22" name="Image 20" descr="preencoded.png">
              <a:extLst>
                <a:ext uri="{FF2B5EF4-FFF2-40B4-BE49-F238E27FC236}">
                  <a16:creationId xmlns:a16="http://schemas.microsoft.com/office/drawing/2014/main" id="{9F7389E4-9AE6-836E-B0BB-E024ECE76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0300" y="2057400"/>
              <a:ext cx="3194298" cy="1714500"/>
            </a:xfrm>
            <a:prstGeom prst="rect">
              <a:avLst/>
            </a:prstGeom>
          </p:spPr>
        </p:pic>
        <p:pic>
          <p:nvPicPr>
            <p:cNvPr id="23" name="Image 21" descr="preencoded.png">
              <a:extLst>
                <a:ext uri="{FF2B5EF4-FFF2-40B4-BE49-F238E27FC236}">
                  <a16:creationId xmlns:a16="http://schemas.microsoft.com/office/drawing/2014/main" id="{21A80F6B-55C2-FE46-6FC8-3E7CA3D21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8372" y="2762250"/>
              <a:ext cx="200025" cy="304800"/>
            </a:xfrm>
            <a:prstGeom prst="rect">
              <a:avLst/>
            </a:prstGeom>
          </p:spPr>
        </p:pic>
        <p:sp>
          <p:nvSpPr>
            <p:cNvPr id="45" name="Text 10">
              <a:extLst>
                <a:ext uri="{FF2B5EF4-FFF2-40B4-BE49-F238E27FC236}">
                  <a16:creationId xmlns:a16="http://schemas.microsoft.com/office/drawing/2014/main" id="{CA722236-48B1-B3DB-933F-204909F191FD}"/>
                </a:ext>
              </a:extLst>
            </p:cNvPr>
            <p:cNvSpPr/>
            <p:nvPr/>
          </p:nvSpPr>
          <p:spPr>
            <a:xfrm>
              <a:off x="6843399" y="2792256"/>
              <a:ext cx="2426196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Multi-Query Generator</a:t>
              </a:r>
              <a:endParaRPr lang="en-US" sz="15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9B6B6F1-A96F-1EA8-F1D4-604B15B178C6}"/>
              </a:ext>
            </a:extLst>
          </p:cNvPr>
          <p:cNvGrpSpPr/>
          <p:nvPr/>
        </p:nvGrpSpPr>
        <p:grpSpPr>
          <a:xfrm>
            <a:off x="4734432" y="889820"/>
            <a:ext cx="2560320" cy="914400"/>
            <a:chOff x="6015990" y="948505"/>
            <a:chExt cx="2560320" cy="914400"/>
          </a:xfrm>
        </p:grpSpPr>
        <p:pic>
          <p:nvPicPr>
            <p:cNvPr id="14" name="Image 9" descr="preencoded.png">
              <a:extLst>
                <a:ext uri="{FF2B5EF4-FFF2-40B4-BE49-F238E27FC236}">
                  <a16:creationId xmlns:a16="http://schemas.microsoft.com/office/drawing/2014/main" id="{B7662983-F5B1-1484-0051-012C601A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6950" y="948505"/>
              <a:ext cx="2438400" cy="914400"/>
            </a:xfrm>
            <a:prstGeom prst="rect">
              <a:avLst/>
            </a:prstGeom>
          </p:spPr>
        </p:pic>
        <p:pic>
          <p:nvPicPr>
            <p:cNvPr id="15" name="Image 10" descr="preencoded.png">
              <a:extLst>
                <a:ext uri="{FF2B5EF4-FFF2-40B4-BE49-F238E27FC236}">
                  <a16:creationId xmlns:a16="http://schemas.microsoft.com/office/drawing/2014/main" id="{52F4F1F3-B186-C7E4-81C8-369345F44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6137" y="1100905"/>
              <a:ext cx="200025" cy="304800"/>
            </a:xfrm>
            <a:prstGeom prst="rect">
              <a:avLst/>
            </a:prstGeom>
          </p:spPr>
        </p:pic>
        <p:sp>
          <p:nvSpPr>
            <p:cNvPr id="20" name="Text 3">
              <a:extLst>
                <a:ext uri="{FF2B5EF4-FFF2-40B4-BE49-F238E27FC236}">
                  <a16:creationId xmlns:a16="http://schemas.microsoft.com/office/drawing/2014/main" id="{0C20609E-AFB8-C34E-0420-068BEC154D31}"/>
                </a:ext>
              </a:extLst>
            </p:cNvPr>
            <p:cNvSpPr/>
            <p:nvPr/>
          </p:nvSpPr>
          <p:spPr>
            <a:xfrm>
              <a:off x="6015990" y="1481905"/>
              <a:ext cx="25603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Ensemble Retriever</a:t>
              </a:r>
              <a:endParaRPr lang="en-US" sz="12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556DDF-C3F0-96BE-B4A2-DEE27CC092C9}"/>
              </a:ext>
            </a:extLst>
          </p:cNvPr>
          <p:cNvGrpSpPr/>
          <p:nvPr/>
        </p:nvGrpSpPr>
        <p:grpSpPr>
          <a:xfrm>
            <a:off x="8382000" y="889820"/>
            <a:ext cx="2560320" cy="914400"/>
            <a:chOff x="6015990" y="948505"/>
            <a:chExt cx="2560320" cy="914400"/>
          </a:xfrm>
        </p:grpSpPr>
        <p:pic>
          <p:nvPicPr>
            <p:cNvPr id="34" name="Image 9" descr="preencoded.png">
              <a:extLst>
                <a:ext uri="{FF2B5EF4-FFF2-40B4-BE49-F238E27FC236}">
                  <a16:creationId xmlns:a16="http://schemas.microsoft.com/office/drawing/2014/main" id="{D513534D-67BF-FFF6-46F3-7AD46D06F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6950" y="948505"/>
              <a:ext cx="2438400" cy="914400"/>
            </a:xfrm>
            <a:prstGeom prst="rect">
              <a:avLst/>
            </a:prstGeom>
          </p:spPr>
        </p:pic>
        <p:pic>
          <p:nvPicPr>
            <p:cNvPr id="39" name="Image 10" descr="preencoded.png">
              <a:extLst>
                <a:ext uri="{FF2B5EF4-FFF2-40B4-BE49-F238E27FC236}">
                  <a16:creationId xmlns:a16="http://schemas.microsoft.com/office/drawing/2014/main" id="{2EC0353F-53C0-7B8E-65B3-E55E729C4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6137" y="1100905"/>
              <a:ext cx="200025" cy="304800"/>
            </a:xfrm>
            <a:prstGeom prst="rect">
              <a:avLst/>
            </a:prstGeom>
          </p:spPr>
        </p:pic>
        <p:sp>
          <p:nvSpPr>
            <p:cNvPr id="43" name="Text 3">
              <a:extLst>
                <a:ext uri="{FF2B5EF4-FFF2-40B4-BE49-F238E27FC236}">
                  <a16:creationId xmlns:a16="http://schemas.microsoft.com/office/drawing/2014/main" id="{B1E6D724-8FA7-40B7-3022-13E256B0B63E}"/>
                </a:ext>
              </a:extLst>
            </p:cNvPr>
            <p:cNvSpPr/>
            <p:nvPr/>
          </p:nvSpPr>
          <p:spPr>
            <a:xfrm>
              <a:off x="6015990" y="1481905"/>
              <a:ext cx="25603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 err="1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ReciprocalRankFusion</a:t>
              </a:r>
              <a:r>
                <a:rPr lang="en-US" sz="12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(RRF)</a:t>
              </a:r>
              <a:endParaRPr lang="en-US" sz="1200" dirty="0"/>
            </a:p>
          </p:txBody>
        </p:sp>
      </p:grpSp>
      <p:pic>
        <p:nvPicPr>
          <p:cNvPr id="49" name="Image 5" descr="preencoded.png">
            <a:extLst>
              <a:ext uri="{FF2B5EF4-FFF2-40B4-BE49-F238E27FC236}">
                <a16:creationId xmlns:a16="http://schemas.microsoft.com/office/drawing/2014/main" id="{C7F8A1B6-2C29-31E1-142A-9A951992C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9371" y="1232720"/>
            <a:ext cx="142875" cy="228600"/>
          </a:xfrm>
          <a:prstGeom prst="rect">
            <a:avLst/>
          </a:prstGeom>
        </p:spPr>
      </p:pic>
      <p:pic>
        <p:nvPicPr>
          <p:cNvPr id="65" name="Image 5" descr="preencoded.png">
            <a:extLst>
              <a:ext uri="{FF2B5EF4-FFF2-40B4-BE49-F238E27FC236}">
                <a16:creationId xmlns:a16="http://schemas.microsoft.com/office/drawing/2014/main" id="{B81CD366-B109-8027-A99A-DE11B0ED6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418" y="1244583"/>
            <a:ext cx="142875" cy="228600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D41D200F-CE69-5251-BFCB-17B7B148A8F0}"/>
              </a:ext>
            </a:extLst>
          </p:cNvPr>
          <p:cNvGrpSpPr/>
          <p:nvPr/>
        </p:nvGrpSpPr>
        <p:grpSpPr>
          <a:xfrm>
            <a:off x="4406172" y="2978053"/>
            <a:ext cx="3296319" cy="1715890"/>
            <a:chOff x="6210300" y="2057400"/>
            <a:chExt cx="3212429" cy="1714500"/>
          </a:xfrm>
        </p:grpSpPr>
        <p:pic>
          <p:nvPicPr>
            <p:cNvPr id="80" name="Image 20" descr="preencoded.png">
              <a:extLst>
                <a:ext uri="{FF2B5EF4-FFF2-40B4-BE49-F238E27FC236}">
                  <a16:creationId xmlns:a16="http://schemas.microsoft.com/office/drawing/2014/main" id="{18A70492-9645-0715-3789-93FEDD179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0300" y="2057400"/>
              <a:ext cx="3194298" cy="1714500"/>
            </a:xfrm>
            <a:prstGeom prst="rect">
              <a:avLst/>
            </a:prstGeom>
          </p:spPr>
        </p:pic>
        <p:pic>
          <p:nvPicPr>
            <p:cNvPr id="81" name="Image 21" descr="preencoded.png">
              <a:extLst>
                <a:ext uri="{FF2B5EF4-FFF2-40B4-BE49-F238E27FC236}">
                  <a16:creationId xmlns:a16="http://schemas.microsoft.com/office/drawing/2014/main" id="{7E1B905C-67EC-6605-E5A2-EACF894E0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9343" y="2505019"/>
              <a:ext cx="200025" cy="304800"/>
            </a:xfrm>
            <a:prstGeom prst="rect">
              <a:avLst/>
            </a:prstGeom>
          </p:spPr>
        </p:pic>
        <p:sp>
          <p:nvSpPr>
            <p:cNvPr id="82" name="Text 10">
              <a:extLst>
                <a:ext uri="{FF2B5EF4-FFF2-40B4-BE49-F238E27FC236}">
                  <a16:creationId xmlns:a16="http://schemas.microsoft.com/office/drawing/2014/main" id="{F1F20EFC-65F4-93EB-A78A-8ADA9E8F222C}"/>
                </a:ext>
              </a:extLst>
            </p:cNvPr>
            <p:cNvSpPr/>
            <p:nvPr/>
          </p:nvSpPr>
          <p:spPr>
            <a:xfrm>
              <a:off x="6996533" y="2525628"/>
              <a:ext cx="2426196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Ensemble Retriever</a:t>
              </a:r>
              <a:endParaRPr lang="en-US" sz="1500" dirty="0"/>
            </a:p>
          </p:txBody>
        </p:sp>
      </p:grpSp>
      <p:sp>
        <p:nvSpPr>
          <p:cNvPr id="84" name="Text 6">
            <a:extLst>
              <a:ext uri="{FF2B5EF4-FFF2-40B4-BE49-F238E27FC236}">
                <a16:creationId xmlns:a16="http://schemas.microsoft.com/office/drawing/2014/main" id="{FFFFC7DB-5218-6193-53D7-9486F328E41C}"/>
              </a:ext>
            </a:extLst>
          </p:cNvPr>
          <p:cNvSpPr/>
          <p:nvPr/>
        </p:nvSpPr>
        <p:spPr>
          <a:xfrm>
            <a:off x="4989084" y="3835998"/>
            <a:ext cx="2554635" cy="395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altLang="ko-KR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BM25 + Dense(</a:t>
            </a:r>
            <a:r>
              <a:rPr lang="en-US" altLang="ko-KR" sz="1200" dirty="0" err="1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similarity_search</a:t>
            </a:r>
            <a:r>
              <a:rPr lang="en-US" altLang="ko-KR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)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39C1D9-9F31-41C0-621C-6D29B916CEAA}"/>
              </a:ext>
            </a:extLst>
          </p:cNvPr>
          <p:cNvGrpSpPr/>
          <p:nvPr/>
        </p:nvGrpSpPr>
        <p:grpSpPr>
          <a:xfrm>
            <a:off x="8383852" y="2978053"/>
            <a:ext cx="3277715" cy="1715890"/>
            <a:chOff x="6210300" y="2057400"/>
            <a:chExt cx="3194298" cy="1714500"/>
          </a:xfrm>
        </p:grpSpPr>
        <p:pic>
          <p:nvPicPr>
            <p:cNvPr id="86" name="Image 20" descr="preencoded.png">
              <a:extLst>
                <a:ext uri="{FF2B5EF4-FFF2-40B4-BE49-F238E27FC236}">
                  <a16:creationId xmlns:a16="http://schemas.microsoft.com/office/drawing/2014/main" id="{2D562C70-7B63-5D6A-956F-E39A434A8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0300" y="2057400"/>
              <a:ext cx="3194298" cy="1714500"/>
            </a:xfrm>
            <a:prstGeom prst="rect">
              <a:avLst/>
            </a:prstGeom>
          </p:spPr>
        </p:pic>
        <p:pic>
          <p:nvPicPr>
            <p:cNvPr id="87" name="Image 21" descr="preencoded.png">
              <a:extLst>
                <a:ext uri="{FF2B5EF4-FFF2-40B4-BE49-F238E27FC236}">
                  <a16:creationId xmlns:a16="http://schemas.microsoft.com/office/drawing/2014/main" id="{A3FF6B9B-E16E-954D-5D98-1C08CAD47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53529" y="2590512"/>
              <a:ext cx="200025" cy="304800"/>
            </a:xfrm>
            <a:prstGeom prst="rect">
              <a:avLst/>
            </a:prstGeom>
          </p:spPr>
        </p:pic>
        <p:sp>
          <p:nvSpPr>
            <p:cNvPr id="88" name="Text 10">
              <a:extLst>
                <a:ext uri="{FF2B5EF4-FFF2-40B4-BE49-F238E27FC236}">
                  <a16:creationId xmlns:a16="http://schemas.microsoft.com/office/drawing/2014/main" id="{B448A3CD-0023-CF4D-FF5A-731CA7FFA62C}"/>
                </a:ext>
              </a:extLst>
            </p:cNvPr>
            <p:cNvSpPr/>
            <p:nvPr/>
          </p:nvSpPr>
          <p:spPr>
            <a:xfrm>
              <a:off x="7759019" y="2604596"/>
              <a:ext cx="439533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RRF</a:t>
              </a:r>
              <a:endParaRPr lang="en-US" sz="1500" dirty="0"/>
            </a:p>
          </p:txBody>
        </p:sp>
      </p:grpSp>
      <p:sp>
        <p:nvSpPr>
          <p:cNvPr id="90" name="Text 6">
            <a:extLst>
              <a:ext uri="{FF2B5EF4-FFF2-40B4-BE49-F238E27FC236}">
                <a16:creationId xmlns:a16="http://schemas.microsoft.com/office/drawing/2014/main" id="{EF6C21B8-3BF9-7E90-99DD-6E469C6465F8}"/>
              </a:ext>
            </a:extLst>
          </p:cNvPr>
          <p:cNvSpPr/>
          <p:nvPr/>
        </p:nvSpPr>
        <p:spPr>
          <a:xfrm>
            <a:off x="9562147" y="3872061"/>
            <a:ext cx="1051813" cy="395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통합 랭킹 산출</a:t>
            </a:r>
            <a:endParaRPr lang="en-US" altLang="ko-KR" sz="1200" dirty="0">
              <a:solidFill>
                <a:srgbClr val="1E293B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5503C75-578E-F520-CF39-9EDA2402C71C}"/>
              </a:ext>
            </a:extLst>
          </p:cNvPr>
          <p:cNvGrpSpPr/>
          <p:nvPr/>
        </p:nvGrpSpPr>
        <p:grpSpPr>
          <a:xfrm>
            <a:off x="4748151" y="4179064"/>
            <a:ext cx="3459540" cy="228600"/>
            <a:chOff x="457200" y="1866900"/>
            <a:chExt cx="3459540" cy="228600"/>
          </a:xfrm>
        </p:grpSpPr>
        <p:pic>
          <p:nvPicPr>
            <p:cNvPr id="92" name="Image 4" descr="preencoded.png">
              <a:extLst>
                <a:ext uri="{FF2B5EF4-FFF2-40B4-BE49-F238E27FC236}">
                  <a16:creationId xmlns:a16="http://schemas.microsoft.com/office/drawing/2014/main" id="{009E1DBD-30EC-253C-1BEE-310CCB3F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7200" y="1905000"/>
              <a:ext cx="152400" cy="152400"/>
            </a:xfrm>
            <a:prstGeom prst="rect">
              <a:avLst/>
            </a:prstGeom>
          </p:spPr>
        </p:pic>
        <p:sp>
          <p:nvSpPr>
            <p:cNvPr id="93" name="Text 3">
              <a:extLst>
                <a:ext uri="{FF2B5EF4-FFF2-40B4-BE49-F238E27FC236}">
                  <a16:creationId xmlns:a16="http://schemas.microsoft.com/office/drawing/2014/main" id="{5B7EF543-9342-6BF2-4BC8-41CE0D7E73E9}"/>
                </a:ext>
              </a:extLst>
            </p:cNvPr>
            <p:cNvSpPr/>
            <p:nvPr/>
          </p:nvSpPr>
          <p:spPr>
            <a:xfrm>
              <a:off x="685800" y="1866900"/>
              <a:ext cx="323094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정확한 정책명 검색 및 유사한 내용 검색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5692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2AD0F-F197-5A3F-A5DC-37AB02BE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70BB136-1E98-7EB2-82F2-3D0663BE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DD33E10-30A8-CDDE-4863-341F9B6AF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4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F6D1A2C2-C337-04B9-8F4D-015E6899B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2E6B98E4-240A-CEC7-B005-398A3C34351A}"/>
              </a:ext>
            </a:extLst>
          </p:cNvPr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Generation</a:t>
            </a:r>
            <a:endParaRPr lang="en-US" sz="27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02F964-5CCD-8FFD-A9B5-065A0495D71E}"/>
              </a:ext>
            </a:extLst>
          </p:cNvPr>
          <p:cNvGrpSpPr/>
          <p:nvPr/>
        </p:nvGrpSpPr>
        <p:grpSpPr>
          <a:xfrm>
            <a:off x="1148016" y="889820"/>
            <a:ext cx="2438400" cy="914400"/>
            <a:chOff x="6076950" y="948505"/>
            <a:chExt cx="2438400" cy="914400"/>
          </a:xfrm>
        </p:grpSpPr>
        <p:pic>
          <p:nvPicPr>
            <p:cNvPr id="6" name="Image 9" descr="preencoded.png">
              <a:extLst>
                <a:ext uri="{FF2B5EF4-FFF2-40B4-BE49-F238E27FC236}">
                  <a16:creationId xmlns:a16="http://schemas.microsoft.com/office/drawing/2014/main" id="{B10CBCBE-6858-293E-AE31-22DD70A4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6950" y="948505"/>
              <a:ext cx="2438400" cy="914400"/>
            </a:xfrm>
            <a:prstGeom prst="rect">
              <a:avLst/>
            </a:prstGeom>
          </p:spPr>
        </p:pic>
        <p:sp>
          <p:nvSpPr>
            <p:cNvPr id="8" name="Text 3">
              <a:extLst>
                <a:ext uri="{FF2B5EF4-FFF2-40B4-BE49-F238E27FC236}">
                  <a16:creationId xmlns:a16="http://schemas.microsoft.com/office/drawing/2014/main" id="{0ED6C330-F793-0E90-A948-E47DFC3E8E6F}"/>
                </a:ext>
              </a:extLst>
            </p:cNvPr>
            <p:cNvSpPr/>
            <p:nvPr/>
          </p:nvSpPr>
          <p:spPr>
            <a:xfrm>
              <a:off x="6507834" y="1302164"/>
              <a:ext cx="1576631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Post-Filtering	</a:t>
              </a:r>
              <a:endParaRPr lang="en-US" sz="15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0A8A93-AF61-FE75-5E0D-CCCAF48EDC21}"/>
              </a:ext>
            </a:extLst>
          </p:cNvPr>
          <p:cNvGrpSpPr/>
          <p:nvPr/>
        </p:nvGrpSpPr>
        <p:grpSpPr>
          <a:xfrm>
            <a:off x="167133" y="2008240"/>
            <a:ext cx="4450280" cy="1715889"/>
            <a:chOff x="5437617" y="1382961"/>
            <a:chExt cx="3737979" cy="1714500"/>
          </a:xfrm>
        </p:grpSpPr>
        <p:pic>
          <p:nvPicPr>
            <p:cNvPr id="10" name="Image 20" descr="preencoded.png">
              <a:extLst>
                <a:ext uri="{FF2B5EF4-FFF2-40B4-BE49-F238E27FC236}">
                  <a16:creationId xmlns:a16="http://schemas.microsoft.com/office/drawing/2014/main" id="{62149768-D2BF-91DF-248B-EA83F8BA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37617" y="1382961"/>
              <a:ext cx="3737979" cy="1714500"/>
            </a:xfrm>
            <a:prstGeom prst="rect">
              <a:avLst/>
            </a:prstGeom>
          </p:spPr>
        </p:pic>
        <p:pic>
          <p:nvPicPr>
            <p:cNvPr id="16" name="Image 21" descr="preencoded.png">
              <a:extLst>
                <a:ext uri="{FF2B5EF4-FFF2-40B4-BE49-F238E27FC236}">
                  <a16:creationId xmlns:a16="http://schemas.microsoft.com/office/drawing/2014/main" id="{A3414EBE-F114-87D9-B64B-32D67DF4A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17046" y="1622111"/>
              <a:ext cx="200025" cy="304800"/>
            </a:xfrm>
            <a:prstGeom prst="rect">
              <a:avLst/>
            </a:prstGeom>
          </p:spPr>
        </p:pic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7A619511-869B-138B-79EC-2214BB3D3D3D}"/>
                </a:ext>
              </a:extLst>
            </p:cNvPr>
            <p:cNvSpPr/>
            <p:nvPr/>
          </p:nvSpPr>
          <p:spPr>
            <a:xfrm>
              <a:off x="5924895" y="1641162"/>
              <a:ext cx="2426196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 err="1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RegionFilter.filter_documents</a:t>
              </a:r>
              <a:r>
                <a:rPr lang="en-US" sz="1500" b="1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	</a:t>
              </a:r>
            </a:p>
            <a:p>
              <a:pPr marL="0" indent="0">
                <a:lnSpc>
                  <a:spcPts val="2100"/>
                </a:lnSpc>
                <a:buNone/>
              </a:pPr>
              <a:endParaRPr lang="en-US" sz="15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9BCEF7C-DFD6-DBE4-7318-50E7E9267431}"/>
              </a:ext>
            </a:extLst>
          </p:cNvPr>
          <p:cNvGrpSpPr/>
          <p:nvPr/>
        </p:nvGrpSpPr>
        <p:grpSpPr>
          <a:xfrm>
            <a:off x="4774284" y="889820"/>
            <a:ext cx="2560320" cy="914400"/>
            <a:chOff x="6015990" y="948505"/>
            <a:chExt cx="2560320" cy="914400"/>
          </a:xfrm>
        </p:grpSpPr>
        <p:pic>
          <p:nvPicPr>
            <p:cNvPr id="28" name="Image 9" descr="preencoded.png">
              <a:extLst>
                <a:ext uri="{FF2B5EF4-FFF2-40B4-BE49-F238E27FC236}">
                  <a16:creationId xmlns:a16="http://schemas.microsoft.com/office/drawing/2014/main" id="{61E857BA-AB7A-9351-7591-8582A02C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6950" y="948505"/>
              <a:ext cx="2438400" cy="914400"/>
            </a:xfrm>
            <a:prstGeom prst="rect">
              <a:avLst/>
            </a:prstGeom>
          </p:spPr>
        </p:pic>
        <p:sp>
          <p:nvSpPr>
            <p:cNvPr id="30" name="Text 3">
              <a:extLst>
                <a:ext uri="{FF2B5EF4-FFF2-40B4-BE49-F238E27FC236}">
                  <a16:creationId xmlns:a16="http://schemas.microsoft.com/office/drawing/2014/main" id="{4CFAF58A-4D87-F0F0-E58F-0BCDF2BFF6D9}"/>
                </a:ext>
              </a:extLst>
            </p:cNvPr>
            <p:cNvSpPr/>
            <p:nvPr/>
          </p:nvSpPr>
          <p:spPr>
            <a:xfrm>
              <a:off x="6015990" y="1302164"/>
              <a:ext cx="25603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History</a:t>
              </a:r>
              <a:endParaRPr lang="en-US" sz="15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B3174F6-1A4D-8357-B16B-961E6CDE0209}"/>
              </a:ext>
            </a:extLst>
          </p:cNvPr>
          <p:cNvGrpSpPr/>
          <p:nvPr/>
        </p:nvGrpSpPr>
        <p:grpSpPr>
          <a:xfrm>
            <a:off x="8442960" y="889820"/>
            <a:ext cx="2560320" cy="914400"/>
            <a:chOff x="6076950" y="948505"/>
            <a:chExt cx="2560320" cy="914400"/>
          </a:xfrm>
        </p:grpSpPr>
        <p:pic>
          <p:nvPicPr>
            <p:cNvPr id="32" name="Image 9" descr="preencoded.png">
              <a:extLst>
                <a:ext uri="{FF2B5EF4-FFF2-40B4-BE49-F238E27FC236}">
                  <a16:creationId xmlns:a16="http://schemas.microsoft.com/office/drawing/2014/main" id="{73DEF4F1-DB8D-6C87-1399-689E8A58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6950" y="948505"/>
              <a:ext cx="2438400" cy="914400"/>
            </a:xfrm>
            <a:prstGeom prst="rect">
              <a:avLst/>
            </a:prstGeom>
          </p:spPr>
        </p:pic>
        <p:sp>
          <p:nvSpPr>
            <p:cNvPr id="36" name="Text 3">
              <a:extLst>
                <a:ext uri="{FF2B5EF4-FFF2-40B4-BE49-F238E27FC236}">
                  <a16:creationId xmlns:a16="http://schemas.microsoft.com/office/drawing/2014/main" id="{58A52BC4-7984-5890-16E3-3241AED722AA}"/>
                </a:ext>
              </a:extLst>
            </p:cNvPr>
            <p:cNvSpPr/>
            <p:nvPr/>
          </p:nvSpPr>
          <p:spPr>
            <a:xfrm>
              <a:off x="6076950" y="1302164"/>
              <a:ext cx="25603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Answer Prompt (LLM)</a:t>
              </a:r>
              <a:endParaRPr lang="en-US" sz="1500" dirty="0"/>
            </a:p>
          </p:txBody>
        </p:sp>
      </p:grpSp>
      <p:pic>
        <p:nvPicPr>
          <p:cNvPr id="51" name="그림 50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971353-A08B-C09B-212A-2352EF7D2AA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588" t="8551" r="7835" b="9131"/>
          <a:stretch>
            <a:fillRect/>
          </a:stretch>
        </p:blipFill>
        <p:spPr>
          <a:xfrm>
            <a:off x="167133" y="2802811"/>
            <a:ext cx="4450280" cy="3799474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EAC3E00-9023-8E9F-47EC-459DC853B41D}"/>
              </a:ext>
            </a:extLst>
          </p:cNvPr>
          <p:cNvGrpSpPr/>
          <p:nvPr/>
        </p:nvGrpSpPr>
        <p:grpSpPr>
          <a:xfrm>
            <a:off x="4987007" y="3519340"/>
            <a:ext cx="2881848" cy="1290295"/>
            <a:chOff x="6210300" y="2057400"/>
            <a:chExt cx="3194298" cy="1714500"/>
          </a:xfrm>
        </p:grpSpPr>
        <p:pic>
          <p:nvPicPr>
            <p:cNvPr id="53" name="Image 20" descr="preencoded.png">
              <a:extLst>
                <a:ext uri="{FF2B5EF4-FFF2-40B4-BE49-F238E27FC236}">
                  <a16:creationId xmlns:a16="http://schemas.microsoft.com/office/drawing/2014/main" id="{D09649A9-C629-423F-2761-B592C1C42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0300" y="2057400"/>
              <a:ext cx="3194298" cy="1714500"/>
            </a:xfrm>
            <a:prstGeom prst="rect">
              <a:avLst/>
            </a:prstGeom>
          </p:spPr>
        </p:pic>
        <p:pic>
          <p:nvPicPr>
            <p:cNvPr id="54" name="Image 21" descr="preencoded.png">
              <a:extLst>
                <a:ext uri="{FF2B5EF4-FFF2-40B4-BE49-F238E27FC236}">
                  <a16:creationId xmlns:a16="http://schemas.microsoft.com/office/drawing/2014/main" id="{868391CF-EF31-1DCD-CB35-205963D44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8372" y="2762250"/>
              <a:ext cx="200025" cy="304800"/>
            </a:xfrm>
            <a:prstGeom prst="rect">
              <a:avLst/>
            </a:prstGeom>
          </p:spPr>
        </p:pic>
        <p:sp>
          <p:nvSpPr>
            <p:cNvPr id="55" name="Text 10">
              <a:extLst>
                <a:ext uri="{FF2B5EF4-FFF2-40B4-BE49-F238E27FC236}">
                  <a16:creationId xmlns:a16="http://schemas.microsoft.com/office/drawing/2014/main" id="{203E8C66-427E-A7DC-B992-661DFBFF5DFE}"/>
                </a:ext>
              </a:extLst>
            </p:cNvPr>
            <p:cNvSpPr/>
            <p:nvPr/>
          </p:nvSpPr>
          <p:spPr>
            <a:xfrm>
              <a:off x="6843398" y="2736001"/>
              <a:ext cx="2426196" cy="266701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 err="1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ConversationMemory</a:t>
              </a:r>
              <a:endParaRPr lang="en-US" sz="15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D4FB452-70F5-DF3C-F03B-50BBFE87DF1B}"/>
              </a:ext>
            </a:extLst>
          </p:cNvPr>
          <p:cNvGrpSpPr/>
          <p:nvPr/>
        </p:nvGrpSpPr>
        <p:grpSpPr>
          <a:xfrm>
            <a:off x="8589503" y="3519892"/>
            <a:ext cx="2881848" cy="1290295"/>
            <a:chOff x="6210300" y="2057400"/>
            <a:chExt cx="3194298" cy="1714500"/>
          </a:xfrm>
        </p:grpSpPr>
        <p:pic>
          <p:nvPicPr>
            <p:cNvPr id="57" name="Image 20" descr="preencoded.png">
              <a:extLst>
                <a:ext uri="{FF2B5EF4-FFF2-40B4-BE49-F238E27FC236}">
                  <a16:creationId xmlns:a16="http://schemas.microsoft.com/office/drawing/2014/main" id="{A2BE6813-FFCA-6D54-5408-EB1D0AB4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0300" y="2057400"/>
              <a:ext cx="3194298" cy="1714500"/>
            </a:xfrm>
            <a:prstGeom prst="rect">
              <a:avLst/>
            </a:prstGeom>
          </p:spPr>
        </p:pic>
        <p:pic>
          <p:nvPicPr>
            <p:cNvPr id="58" name="Image 21" descr="preencoded.png">
              <a:extLst>
                <a:ext uri="{FF2B5EF4-FFF2-40B4-BE49-F238E27FC236}">
                  <a16:creationId xmlns:a16="http://schemas.microsoft.com/office/drawing/2014/main" id="{EB84E9B6-9C13-5E3F-78ED-9B487CE5B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8372" y="2762250"/>
              <a:ext cx="200025" cy="304800"/>
            </a:xfrm>
            <a:prstGeom prst="rect">
              <a:avLst/>
            </a:prstGeom>
          </p:spPr>
        </p:pic>
        <p:sp>
          <p:nvSpPr>
            <p:cNvPr id="60" name="Text 10">
              <a:extLst>
                <a:ext uri="{FF2B5EF4-FFF2-40B4-BE49-F238E27FC236}">
                  <a16:creationId xmlns:a16="http://schemas.microsoft.com/office/drawing/2014/main" id="{264A2C5C-AA35-8366-1D5B-91A64C0635B3}"/>
                </a:ext>
              </a:extLst>
            </p:cNvPr>
            <p:cNvSpPr/>
            <p:nvPr/>
          </p:nvSpPr>
          <p:spPr>
            <a:xfrm>
              <a:off x="6843398" y="2755115"/>
              <a:ext cx="2426196" cy="266701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Advanced</a:t>
              </a:r>
              <a:r>
                <a:rPr lang="en-US" sz="1500" b="1" dirty="0"/>
                <a:t> RAG Pipeline</a:t>
              </a:r>
            </a:p>
          </p:txBody>
        </p:sp>
      </p:grpSp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91158DB0-BFAE-C023-B510-77CF7C7943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9371" y="1232720"/>
            <a:ext cx="142875" cy="228600"/>
          </a:xfrm>
          <a:prstGeom prst="rect">
            <a:avLst/>
          </a:prstGeom>
        </p:spPr>
      </p:pic>
      <p:pic>
        <p:nvPicPr>
          <p:cNvPr id="62" name="Image 5" descr="preencoded.png">
            <a:extLst>
              <a:ext uri="{FF2B5EF4-FFF2-40B4-BE49-F238E27FC236}">
                <a16:creationId xmlns:a16="http://schemas.microsoft.com/office/drawing/2014/main" id="{1F664B4B-175B-EF09-0754-3024867540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418" y="1244583"/>
            <a:ext cx="1428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1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78430-23C9-BC12-C9DF-3BAC27C10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700E88-7E44-57C2-ED31-118CA013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9DF8E13-CB94-5051-8E23-D6350E03A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4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B1E50791-7D37-6108-8E92-C3E0088E1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7FA9C5B2-B434-6D26-97C3-30DA408C5650}"/>
              </a:ext>
            </a:extLst>
          </p:cNvPr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Generation</a:t>
            </a:r>
            <a:endParaRPr lang="en-US" sz="27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F516187-5264-6C68-7775-3939576439CD}"/>
              </a:ext>
            </a:extLst>
          </p:cNvPr>
          <p:cNvGrpSpPr/>
          <p:nvPr/>
        </p:nvGrpSpPr>
        <p:grpSpPr>
          <a:xfrm>
            <a:off x="304800" y="786279"/>
            <a:ext cx="2667000" cy="754286"/>
            <a:chOff x="6076950" y="948505"/>
            <a:chExt cx="2560320" cy="914400"/>
          </a:xfrm>
        </p:grpSpPr>
        <p:pic>
          <p:nvPicPr>
            <p:cNvPr id="32" name="Image 9" descr="preencoded.png">
              <a:extLst>
                <a:ext uri="{FF2B5EF4-FFF2-40B4-BE49-F238E27FC236}">
                  <a16:creationId xmlns:a16="http://schemas.microsoft.com/office/drawing/2014/main" id="{DFA262C7-F35E-3DB2-2872-1DE1D43B1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6950" y="948505"/>
              <a:ext cx="2438400" cy="914400"/>
            </a:xfrm>
            <a:prstGeom prst="rect">
              <a:avLst/>
            </a:prstGeom>
          </p:spPr>
        </p:pic>
        <p:sp>
          <p:nvSpPr>
            <p:cNvPr id="36" name="Text 3">
              <a:extLst>
                <a:ext uri="{FF2B5EF4-FFF2-40B4-BE49-F238E27FC236}">
                  <a16:creationId xmlns:a16="http://schemas.microsoft.com/office/drawing/2014/main" id="{AF47539B-ADC9-9440-E95C-FCDBDF53D928}"/>
                </a:ext>
              </a:extLst>
            </p:cNvPr>
            <p:cNvSpPr/>
            <p:nvPr/>
          </p:nvSpPr>
          <p:spPr>
            <a:xfrm>
              <a:off x="6076950" y="1302164"/>
              <a:ext cx="25603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Answer Prompt (LLM)</a:t>
              </a:r>
              <a:endParaRPr lang="en-US" sz="1500" dirty="0"/>
            </a:p>
          </p:txBody>
        </p:sp>
      </p:grpSp>
      <p:pic>
        <p:nvPicPr>
          <p:cNvPr id="54" name="Image 21" descr="preencoded.png">
            <a:extLst>
              <a:ext uri="{FF2B5EF4-FFF2-40B4-BE49-F238E27FC236}">
                <a16:creationId xmlns:a16="http://schemas.microsoft.com/office/drawing/2014/main" id="{3C55F5F3-E803-7223-B131-42C2C22D0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307" y="4057243"/>
            <a:ext cx="180460" cy="229386"/>
          </a:xfrm>
          <a:prstGeom prst="rect">
            <a:avLst/>
          </a:prstGeom>
        </p:spPr>
      </p:pic>
      <p:pic>
        <p:nvPicPr>
          <p:cNvPr id="11" name="그림 10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844456-FB6D-61C1-C017-754F5361690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43" t="9969" r="17566" b="12023"/>
          <a:stretch>
            <a:fillRect/>
          </a:stretch>
        </p:blipFill>
        <p:spPr>
          <a:xfrm>
            <a:off x="280632" y="2097575"/>
            <a:ext cx="6448159" cy="3919331"/>
          </a:xfrm>
          <a:prstGeom prst="rect">
            <a:avLst/>
          </a:prstGeom>
        </p:spPr>
      </p:pic>
      <p:sp>
        <p:nvSpPr>
          <p:cNvPr id="12" name="Text 15">
            <a:extLst>
              <a:ext uri="{FF2B5EF4-FFF2-40B4-BE49-F238E27FC236}">
                <a16:creationId xmlns:a16="http://schemas.microsoft.com/office/drawing/2014/main" id="{1E873A3C-E59D-EC04-6FFA-C6B45BB227EF}"/>
              </a:ext>
            </a:extLst>
          </p:cNvPr>
          <p:cNvSpPr/>
          <p:nvPr/>
        </p:nvSpPr>
        <p:spPr>
          <a:xfrm>
            <a:off x="304800" y="1732060"/>
            <a:ext cx="3011557" cy="36551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1. Persona / </a:t>
            </a:r>
            <a:r>
              <a:rPr lang="en-US" altLang="ko-KR" sz="1500" b="1" dirty="0" err="1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Tone&amp;Manner</a:t>
            </a:r>
            <a:endParaRPr lang="en-US" sz="1500" dirty="0">
              <a:solidFill>
                <a:srgbClr val="0C2A8C"/>
              </a:solidFill>
            </a:endParaRPr>
          </a:p>
        </p:txBody>
      </p:sp>
      <p:pic>
        <p:nvPicPr>
          <p:cNvPr id="18" name="그림 1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D83D6C-DD82-ED28-57FB-1EE24078171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831" t="6811" r="13238" b="7827"/>
          <a:stretch>
            <a:fillRect/>
          </a:stretch>
        </p:blipFill>
        <p:spPr>
          <a:xfrm>
            <a:off x="7593496" y="786279"/>
            <a:ext cx="3011557" cy="5854149"/>
          </a:xfrm>
          <a:prstGeom prst="rect">
            <a:avLst/>
          </a:prstGeom>
        </p:spPr>
      </p:pic>
      <p:sp>
        <p:nvSpPr>
          <p:cNvPr id="19" name="Text 15">
            <a:extLst>
              <a:ext uri="{FF2B5EF4-FFF2-40B4-BE49-F238E27FC236}">
                <a16:creationId xmlns:a16="http://schemas.microsoft.com/office/drawing/2014/main" id="{38EC1772-D862-FCF5-6ED0-40FEB259F524}"/>
              </a:ext>
            </a:extLst>
          </p:cNvPr>
          <p:cNvSpPr/>
          <p:nvPr/>
        </p:nvSpPr>
        <p:spPr>
          <a:xfrm>
            <a:off x="7593496" y="424496"/>
            <a:ext cx="2826196" cy="36551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2. </a:t>
            </a:r>
            <a:r>
              <a:rPr lang="ko-KR" altLang="en-US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구조화된 답변</a:t>
            </a:r>
            <a:endParaRPr lang="en-US" sz="1500" dirty="0">
              <a:solidFill>
                <a:srgbClr val="0C2A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85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01189-E835-973D-81D4-D02B800EB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273250-6A6B-F2ED-654C-F7CF8503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6117AC0-8C6A-9F98-00F3-06A324B4C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4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65E452E5-D7D0-B1D8-E160-793DBF028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B9C1CA16-2EE3-0301-52BA-DB2AAB443D0F}"/>
              </a:ext>
            </a:extLst>
          </p:cNvPr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Generation</a:t>
            </a:r>
            <a:endParaRPr lang="en-US" sz="27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3860A90-9EAD-79E4-4F14-8536256784B7}"/>
              </a:ext>
            </a:extLst>
          </p:cNvPr>
          <p:cNvGrpSpPr/>
          <p:nvPr/>
        </p:nvGrpSpPr>
        <p:grpSpPr>
          <a:xfrm>
            <a:off x="304800" y="786279"/>
            <a:ext cx="2667000" cy="754286"/>
            <a:chOff x="6076950" y="948505"/>
            <a:chExt cx="2560320" cy="914400"/>
          </a:xfrm>
        </p:grpSpPr>
        <p:pic>
          <p:nvPicPr>
            <p:cNvPr id="32" name="Image 9" descr="preencoded.png">
              <a:extLst>
                <a:ext uri="{FF2B5EF4-FFF2-40B4-BE49-F238E27FC236}">
                  <a16:creationId xmlns:a16="http://schemas.microsoft.com/office/drawing/2014/main" id="{7AC06425-C423-25EB-F6CA-0CEA357F6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6950" y="948505"/>
              <a:ext cx="2438400" cy="914400"/>
            </a:xfrm>
            <a:prstGeom prst="rect">
              <a:avLst/>
            </a:prstGeom>
          </p:spPr>
        </p:pic>
        <p:sp>
          <p:nvSpPr>
            <p:cNvPr id="36" name="Text 3">
              <a:extLst>
                <a:ext uri="{FF2B5EF4-FFF2-40B4-BE49-F238E27FC236}">
                  <a16:creationId xmlns:a16="http://schemas.microsoft.com/office/drawing/2014/main" id="{652749B1-B22D-5165-6EAD-221F8DD2DA58}"/>
                </a:ext>
              </a:extLst>
            </p:cNvPr>
            <p:cNvSpPr/>
            <p:nvPr/>
          </p:nvSpPr>
          <p:spPr>
            <a:xfrm>
              <a:off x="6076950" y="1302164"/>
              <a:ext cx="25603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Answer Prompt (LLM)</a:t>
              </a:r>
              <a:endParaRPr lang="en-US" sz="1500" dirty="0"/>
            </a:p>
          </p:txBody>
        </p:sp>
      </p:grpSp>
      <p:pic>
        <p:nvPicPr>
          <p:cNvPr id="54" name="Image 21" descr="preencoded.png">
            <a:extLst>
              <a:ext uri="{FF2B5EF4-FFF2-40B4-BE49-F238E27FC236}">
                <a16:creationId xmlns:a16="http://schemas.microsoft.com/office/drawing/2014/main" id="{D8AFF954-8809-D160-7449-8E4CF0EB8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307" y="4057243"/>
            <a:ext cx="180460" cy="229386"/>
          </a:xfrm>
          <a:prstGeom prst="rect">
            <a:avLst/>
          </a:prstGeom>
        </p:spPr>
      </p:pic>
      <p:sp>
        <p:nvSpPr>
          <p:cNvPr id="12" name="Text 15">
            <a:extLst>
              <a:ext uri="{FF2B5EF4-FFF2-40B4-BE49-F238E27FC236}">
                <a16:creationId xmlns:a16="http://schemas.microsoft.com/office/drawing/2014/main" id="{76F5A263-AD58-73DD-69FB-F8271228303D}"/>
              </a:ext>
            </a:extLst>
          </p:cNvPr>
          <p:cNvSpPr/>
          <p:nvPr/>
        </p:nvSpPr>
        <p:spPr>
          <a:xfrm>
            <a:off x="304800" y="1732060"/>
            <a:ext cx="3011557" cy="36551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3. </a:t>
            </a:r>
            <a:r>
              <a:rPr lang="ko-KR" altLang="en-US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출처 명시 </a:t>
            </a:r>
            <a:r>
              <a:rPr lang="en-US" altLang="ko-KR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/</a:t>
            </a:r>
            <a:r>
              <a:rPr lang="ko-KR" altLang="en-US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 유의사항</a:t>
            </a:r>
            <a:endParaRPr lang="en-US" sz="1500" dirty="0">
              <a:solidFill>
                <a:srgbClr val="0C2A8C"/>
              </a:solidFill>
            </a:endParaRPr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885AD5EA-21D1-B0B4-B6D0-F130E3ED4141}"/>
              </a:ext>
            </a:extLst>
          </p:cNvPr>
          <p:cNvSpPr/>
          <p:nvPr/>
        </p:nvSpPr>
        <p:spPr>
          <a:xfrm>
            <a:off x="6945413" y="3326063"/>
            <a:ext cx="2826196" cy="36551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altLang="ko-KR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4. </a:t>
            </a:r>
            <a:r>
              <a:rPr lang="ko-KR" altLang="en-US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요약 </a:t>
            </a:r>
            <a:r>
              <a:rPr lang="en-US" altLang="ko-KR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LLM</a:t>
            </a:r>
            <a:endParaRPr lang="en-US" sz="1500" dirty="0">
              <a:solidFill>
                <a:srgbClr val="0C2A8C"/>
              </a:solidFill>
            </a:endParaRPr>
          </a:p>
        </p:txBody>
      </p:sp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1B4AF9-50F6-E35D-0235-21B75F8C598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50" t="11483" r="6658" b="19062"/>
          <a:stretch>
            <a:fillRect/>
          </a:stretch>
        </p:blipFill>
        <p:spPr>
          <a:xfrm>
            <a:off x="304800" y="2097575"/>
            <a:ext cx="6354417" cy="2537041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8150C6-51F3-A75E-F1A1-00780E76EE6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897" t="12919" r="6756" b="14054"/>
          <a:stretch>
            <a:fillRect/>
          </a:stretch>
        </p:blipFill>
        <p:spPr>
          <a:xfrm>
            <a:off x="4055164" y="3674586"/>
            <a:ext cx="7965863" cy="294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56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EE05A-79E1-0525-AE6F-867BE6F43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E38C7D8-5B5D-6D4C-DD9A-7DC3FB0C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A383050-D8D5-600C-9CBD-BE15D19CED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5807DF6E-9093-F282-21D8-C84C25970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6162EA54-9829-2648-B620-F9585CEDA682}"/>
              </a:ext>
            </a:extLst>
          </p:cNvPr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System Architecture</a:t>
            </a:r>
            <a:endParaRPr lang="en-US" sz="2700" dirty="0"/>
          </a:p>
        </p:txBody>
      </p:sp>
      <p:pic>
        <p:nvPicPr>
          <p:cNvPr id="6" name="그림 5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609ECE-3099-F272-7762-F60B4A493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81" y="974308"/>
            <a:ext cx="11012437" cy="559195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58F579-E902-50ED-CB01-F6B577D6FDD4}"/>
              </a:ext>
            </a:extLst>
          </p:cNvPr>
          <p:cNvSpPr/>
          <p:nvPr/>
        </p:nvSpPr>
        <p:spPr>
          <a:xfrm>
            <a:off x="8451669" y="2455817"/>
            <a:ext cx="1141912" cy="378823"/>
          </a:xfrm>
          <a:prstGeom prst="round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Pre-Filtering</a:t>
            </a:r>
            <a:endParaRPr lang="ko-KR" altLang="en-US" sz="14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C0882D-39AF-E3B9-6A88-25DE969204A9}"/>
              </a:ext>
            </a:extLst>
          </p:cNvPr>
          <p:cNvSpPr/>
          <p:nvPr/>
        </p:nvSpPr>
        <p:spPr>
          <a:xfrm>
            <a:off x="8451668" y="4833257"/>
            <a:ext cx="1263831" cy="378823"/>
          </a:xfrm>
          <a:prstGeom prst="round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Post-Filtering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048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51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450" y="2852929"/>
            <a:ext cx="7925675" cy="1060704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50" y="1562100"/>
            <a:ext cx="457200" cy="4572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50" y="3162300"/>
            <a:ext cx="457200" cy="45720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2540050" y="3278777"/>
            <a:ext cx="232119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40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DEMO</a:t>
            </a:r>
            <a:endParaRPr lang="en-US" sz="4000" dirty="0"/>
          </a:p>
        </p:txBody>
      </p:sp>
      <p:pic>
        <p:nvPicPr>
          <p:cNvPr id="6" name="그림 5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AD6EDA-2AEC-8E50-7833-2F6A958B9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849" y="580824"/>
            <a:ext cx="6154982" cy="60773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914400"/>
            <a:ext cx="4597301" cy="1257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324100"/>
            <a:ext cx="4597301" cy="1257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483" y="4751425"/>
            <a:ext cx="5583664" cy="13064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521" y="4904215"/>
            <a:ext cx="257347" cy="36028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9301" y="914400"/>
            <a:ext cx="6527750" cy="3657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7495" y="1325527"/>
            <a:ext cx="3063946" cy="306394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3007" y="1543050"/>
            <a:ext cx="114300" cy="114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13007" y="1962150"/>
            <a:ext cx="79028" cy="11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13007" y="238125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13007" y="2686050"/>
            <a:ext cx="114300" cy="1143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Problem Definition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533400" y="1143000"/>
            <a:ext cx="496812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3,000+</a:t>
            </a:r>
            <a:endParaRPr lang="en-US" sz="3600" dirty="0"/>
          </a:p>
        </p:txBody>
      </p:sp>
      <p:sp>
        <p:nvSpPr>
          <p:cNvPr id="24" name="Text 2"/>
          <p:cNvSpPr/>
          <p:nvPr/>
        </p:nvSpPr>
        <p:spPr>
          <a:xfrm>
            <a:off x="533400" y="1676400"/>
            <a:ext cx="41401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청년정책</a:t>
            </a:r>
            <a:r>
              <a:rPr lang="ko-KR" alt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개수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533400" y="2552700"/>
            <a:ext cx="41401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11%</a:t>
            </a:r>
            <a:endParaRPr lang="en-US" sz="3600" dirty="0"/>
          </a:p>
        </p:txBody>
      </p:sp>
      <p:sp>
        <p:nvSpPr>
          <p:cNvPr id="26" name="Text 4"/>
          <p:cNvSpPr/>
          <p:nvPr/>
        </p:nvSpPr>
        <p:spPr>
          <a:xfrm>
            <a:off x="533400" y="3086100"/>
            <a:ext cx="41401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정책 수혜율</a:t>
            </a:r>
            <a:endParaRPr lang="en-US" sz="1500" dirty="0"/>
          </a:p>
        </p:txBody>
      </p:sp>
      <p:sp>
        <p:nvSpPr>
          <p:cNvPr id="27" name="Text 5"/>
          <p:cNvSpPr/>
          <p:nvPr/>
        </p:nvSpPr>
        <p:spPr>
          <a:xfrm>
            <a:off x="5907833" y="4943475"/>
            <a:ext cx="5098453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방대한 정책 속에서 나에게 맞는 정보를 찾는 것이 어려움</a:t>
            </a:r>
            <a:endParaRPr lang="en-US" altLang="ko-KR" sz="1500" b="1" dirty="0">
              <a:solidFill>
                <a:srgbClr val="1E293B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</p:txBody>
      </p:sp>
      <p:sp>
        <p:nvSpPr>
          <p:cNvPr id="29" name="Text 7"/>
          <p:cNvSpPr/>
          <p:nvPr/>
        </p:nvSpPr>
        <p:spPr>
          <a:xfrm>
            <a:off x="5549801" y="1104900"/>
            <a:ext cx="6146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청년정책</a:t>
            </a:r>
            <a:r>
              <a:rPr lang="en-US" sz="15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정보 습득 경로</a:t>
            </a:r>
            <a:endParaRPr lang="en-US" sz="1500" dirty="0"/>
          </a:p>
        </p:txBody>
      </p:sp>
      <p:sp>
        <p:nvSpPr>
          <p:cNvPr id="30" name="Text 8"/>
          <p:cNvSpPr/>
          <p:nvPr/>
        </p:nvSpPr>
        <p:spPr>
          <a:xfrm>
            <a:off x="10203507" y="1485900"/>
            <a:ext cx="133123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지인/SNS (47%)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10168235" y="1790700"/>
            <a:ext cx="1528316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중앙부처/지자체 홈페이지 (30%)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10203507" y="2324100"/>
            <a:ext cx="132105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언론/뉴스 (15%)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10203507" y="2628900"/>
            <a:ext cx="8027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기타 (8%)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5549801" y="4229100"/>
            <a:ext cx="61467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출처: 2025년 청년정책 인지도 조사, 한국청년정책연구원</a:t>
            </a:r>
            <a:endParaRPr lang="en-US" sz="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DF60B1-7556-5866-9A0E-F17A6D9A6F07}"/>
              </a:ext>
            </a:extLst>
          </p:cNvPr>
          <p:cNvSpPr txBox="1"/>
          <p:nvPr/>
        </p:nvSpPr>
        <p:spPr>
          <a:xfrm>
            <a:off x="5864988" y="5478002"/>
            <a:ext cx="1765818" cy="340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딱딱한 행정 용어</a:t>
            </a:r>
            <a:endParaRPr lang="en-US" altLang="ko-KR" sz="1500" b="1" dirty="0">
              <a:solidFill>
                <a:srgbClr val="1E293B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</p:txBody>
      </p:sp>
      <p:pic>
        <p:nvPicPr>
          <p:cNvPr id="48" name="Image 6" descr="preencoded.png">
            <a:extLst>
              <a:ext uri="{FF2B5EF4-FFF2-40B4-BE49-F238E27FC236}">
                <a16:creationId xmlns:a16="http://schemas.microsoft.com/office/drawing/2014/main" id="{30BC2372-1908-7785-9C2B-ED5A9EFB76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521" y="5472170"/>
            <a:ext cx="257347" cy="3602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990600"/>
            <a:ext cx="11582400" cy="19526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1181100"/>
            <a:ext cx="514350" cy="5429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295400"/>
            <a:ext cx="285750" cy="3048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Solution &amp; Purpose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1162050" y="1300163"/>
            <a:ext cx="4652758" cy="3000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RAG </a:t>
            </a:r>
            <a:r>
              <a:rPr lang="en-US" sz="18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기반</a:t>
            </a: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</a:t>
            </a:r>
            <a:r>
              <a:rPr lang="en-US" sz="18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맞춤형</a:t>
            </a: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8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청년정책</a:t>
            </a: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8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챗봇</a:t>
            </a:r>
            <a:endParaRPr lang="en-US" sz="18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50A1BBD-0CD5-E4A0-4093-16144CAC4EA6}"/>
              </a:ext>
            </a:extLst>
          </p:cNvPr>
          <p:cNvGrpSpPr/>
          <p:nvPr/>
        </p:nvGrpSpPr>
        <p:grpSpPr>
          <a:xfrm>
            <a:off x="6468646" y="1676399"/>
            <a:ext cx="5028307" cy="723900"/>
            <a:chOff x="6380911" y="1724025"/>
            <a:chExt cx="5028307" cy="723900"/>
          </a:xfrm>
        </p:grpSpPr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80911" y="1724025"/>
              <a:ext cx="1065758" cy="72390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18466" y="1838325"/>
              <a:ext cx="190500" cy="266700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41920" y="2076450"/>
              <a:ext cx="762000" cy="1905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99170" y="1724025"/>
              <a:ext cx="821382" cy="7239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90724" y="1838325"/>
              <a:ext cx="238125" cy="2667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15802" y="2076450"/>
              <a:ext cx="762000" cy="19050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73052" y="1724025"/>
              <a:ext cx="1236166" cy="723900"/>
            </a:xfrm>
            <a:prstGeom prst="rect">
              <a:avLst/>
            </a:prstGeom>
          </p:spPr>
        </p:pic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695885" y="1838325"/>
              <a:ext cx="190500" cy="266700"/>
            </a:xfrm>
            <a:prstGeom prst="rect">
              <a:avLst/>
            </a:prstGeom>
          </p:spPr>
        </p:pic>
        <p:sp>
          <p:nvSpPr>
            <p:cNvPr id="35" name="Text 2"/>
            <p:cNvSpPr/>
            <p:nvPr/>
          </p:nvSpPr>
          <p:spPr>
            <a:xfrm>
              <a:off x="6411496" y="2143125"/>
              <a:ext cx="1004590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파편화된 정보</a:t>
              </a:r>
              <a:endParaRPr lang="en-US" sz="1050" dirty="0"/>
            </a:p>
          </p:txBody>
        </p:sp>
        <p:sp>
          <p:nvSpPr>
            <p:cNvPr id="36" name="Text 3"/>
            <p:cNvSpPr/>
            <p:nvPr/>
          </p:nvSpPr>
          <p:spPr>
            <a:xfrm>
              <a:off x="8454191" y="2143125"/>
              <a:ext cx="711339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RAG 챗봇</a:t>
              </a:r>
              <a:endParaRPr lang="en-US" sz="1050" dirty="0"/>
            </a:p>
          </p:txBody>
        </p:sp>
        <p:sp>
          <p:nvSpPr>
            <p:cNvPr id="37" name="Text 4"/>
            <p:cNvSpPr/>
            <p:nvPr/>
          </p:nvSpPr>
          <p:spPr>
            <a:xfrm>
              <a:off x="10186595" y="2143125"/>
              <a:ext cx="1209080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맞춤형 정보 제공</a:t>
              </a:r>
              <a:endParaRPr lang="en-US" sz="1050" dirty="0"/>
            </a:p>
          </p:txBody>
        </p:sp>
      </p:grpSp>
      <p:sp>
        <p:nvSpPr>
          <p:cNvPr id="41" name="Text 8"/>
          <p:cNvSpPr/>
          <p:nvPr/>
        </p:nvSpPr>
        <p:spPr>
          <a:xfrm>
            <a:off x="1162050" y="1685924"/>
            <a:ext cx="5306596" cy="561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v"/>
            </a:pPr>
            <a:r>
              <a:rPr lang="en-US" altLang="ko-KR" sz="1500" b="1" dirty="0"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Project:</a:t>
            </a: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 err="1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청년이음</a:t>
            </a:r>
            <a:r>
              <a:rPr lang="en-US" altLang="ko-KR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en-US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Youth Connect)</a:t>
            </a:r>
            <a:r>
              <a:rPr lang="en-US" sz="1500" b="1" dirty="0">
                <a:solidFill>
                  <a:srgbClr val="0033CC"/>
                </a:solidFill>
                <a:latin typeface="Noto Sans KR" pitchFamily="34" charset="0"/>
                <a:ea typeface="Noto Sans KR" pitchFamily="34" charset="-122"/>
              </a:rPr>
              <a:t>      </a:t>
            </a:r>
            <a:r>
              <a:rPr lang="en-US" altLang="ko-KR" sz="1200" i="1" dirty="0">
                <a:solidFill>
                  <a:schemeClr val="accent5">
                    <a:lumMod val="50000"/>
                  </a:schemeClr>
                </a:solidFill>
              </a:rPr>
              <a:t>sub. </a:t>
            </a:r>
            <a:r>
              <a:rPr lang="ko-KR" altLang="en-US" sz="1200" i="1" dirty="0">
                <a:solidFill>
                  <a:schemeClr val="accent5">
                    <a:lumMod val="50000"/>
                  </a:schemeClr>
                </a:solidFill>
              </a:rPr>
              <a:t>청년과 복지를 잇다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Noto Sans KR" pitchFamily="34" charset="0"/>
              <a:ea typeface="Noto Sans KR" pitchFamily="34" charset="-122"/>
            </a:endParaRP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v"/>
            </a:pPr>
            <a:r>
              <a:rPr lang="en-US" altLang="ko-KR" sz="1500" b="1" dirty="0">
                <a:latin typeface="Noto Sans KR" pitchFamily="34" charset="0"/>
                <a:ea typeface="Noto Sans KR" pitchFamily="34" charset="-122"/>
              </a:rPr>
              <a:t>Persona: </a:t>
            </a:r>
          </a:p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복잡한 정책</a:t>
            </a:r>
            <a:r>
              <a:rPr lang="en-US" altLang="ko-KR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선배가 간편하고 쉽게 </a:t>
            </a:r>
            <a:r>
              <a:rPr lang="ko-KR" altLang="en-US" sz="1500" b="1" dirty="0" err="1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알려줄게</a:t>
            </a:r>
            <a:r>
              <a:rPr lang="en-US" altLang="ko-KR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! </a:t>
            </a:r>
            <a:r>
              <a:rPr lang="ko-KR" altLang="en-US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이른바 </a:t>
            </a:r>
            <a:r>
              <a:rPr lang="ko-KR" altLang="en-US" sz="1500" b="1" dirty="0" err="1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선배봇</a:t>
            </a:r>
            <a:r>
              <a:rPr lang="ko-KR" altLang="en-US" sz="15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</a:rPr>
              <a:t>🌟</a:t>
            </a:r>
            <a:endParaRPr lang="en-US" sz="1500" dirty="0">
              <a:solidFill>
                <a:srgbClr val="0C2A8C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FCD1C25-36A2-5556-CC9F-9C75790D1221}"/>
              </a:ext>
            </a:extLst>
          </p:cNvPr>
          <p:cNvGrpSpPr/>
          <p:nvPr/>
        </p:nvGrpSpPr>
        <p:grpSpPr>
          <a:xfrm>
            <a:off x="6096000" y="3318106"/>
            <a:ext cx="4338000" cy="2911706"/>
            <a:chOff x="8178701" y="3171824"/>
            <a:chExt cx="3622957" cy="2382155"/>
          </a:xfrm>
        </p:grpSpPr>
        <p:pic>
          <p:nvPicPr>
            <p:cNvPr id="26" name="Image 24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78701" y="3171824"/>
              <a:ext cx="3622957" cy="2382155"/>
            </a:xfrm>
            <a:prstGeom prst="rect">
              <a:avLst/>
            </a:prstGeom>
          </p:spPr>
        </p:pic>
        <p:pic>
          <p:nvPicPr>
            <p:cNvPr id="27" name="Image 25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55325" y="3425661"/>
              <a:ext cx="512393" cy="512393"/>
            </a:xfrm>
            <a:prstGeom prst="rect">
              <a:avLst/>
            </a:prstGeom>
          </p:spPr>
        </p:pic>
        <p:pic>
          <p:nvPicPr>
            <p:cNvPr id="28" name="Image 26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05836" y="3538314"/>
              <a:ext cx="204958" cy="273277"/>
            </a:xfrm>
            <a:prstGeom prst="rect">
              <a:avLst/>
            </a:prstGeom>
          </p:spPr>
        </p:pic>
        <p:sp>
          <p:nvSpPr>
            <p:cNvPr id="44" name="Text 11"/>
            <p:cNvSpPr/>
            <p:nvPr/>
          </p:nvSpPr>
          <p:spPr>
            <a:xfrm>
              <a:off x="9215144" y="4165037"/>
              <a:ext cx="1600741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1700" b="1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정보 접근성 개선</a:t>
              </a:r>
              <a:endParaRPr lang="en-US" sz="1700" dirty="0"/>
            </a:p>
          </p:txBody>
        </p:sp>
        <p:sp>
          <p:nvSpPr>
            <p:cNvPr id="45" name="Text 12"/>
            <p:cNvSpPr/>
            <p:nvPr/>
          </p:nvSpPr>
          <p:spPr>
            <a:xfrm>
              <a:off x="8330104" y="4650677"/>
              <a:ext cx="3327499" cy="496195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300" dirty="0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- </a:t>
              </a:r>
              <a:r>
                <a:rPr lang="en-US" sz="1300" dirty="0" err="1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복잡한</a:t>
              </a:r>
              <a:r>
                <a:rPr lang="en-US" sz="1300" dirty="0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정책 </a:t>
              </a:r>
              <a:r>
                <a:rPr lang="en-US" sz="1300" dirty="0" err="1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내용을</a:t>
              </a:r>
              <a:r>
                <a:rPr lang="en-US" sz="1300" dirty="0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r>
                <a:rPr lang="ko-KR" altLang="en-US" sz="1300" dirty="0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정리해서 사용자가 쉽게 이해할 수 있도록 전달</a:t>
              </a:r>
              <a:endParaRPr lang="en-US" altLang="ko-KR" sz="13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endParaRPr>
            </a:p>
            <a:p>
              <a:pPr marL="0" indent="0" algn="ctr">
                <a:lnSpc>
                  <a:spcPts val="1800"/>
                </a:lnSpc>
                <a:buNone/>
              </a:pPr>
              <a:r>
                <a:rPr lang="en-US" altLang="ko-KR" sz="1300" dirty="0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- </a:t>
              </a:r>
              <a:r>
                <a:rPr lang="ko-KR" altLang="en-US" sz="1300" dirty="0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전체 요약 제공</a:t>
              </a:r>
              <a:endParaRPr lang="en-US" sz="130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D4A34B8-A1E9-6073-4ED0-B1966614A5EB}"/>
              </a:ext>
            </a:extLst>
          </p:cNvPr>
          <p:cNvGrpSpPr/>
          <p:nvPr/>
        </p:nvGrpSpPr>
        <p:grpSpPr>
          <a:xfrm>
            <a:off x="1477555" y="3318106"/>
            <a:ext cx="4337253" cy="2911706"/>
            <a:chOff x="311051" y="3133724"/>
            <a:chExt cx="4157408" cy="2733675"/>
          </a:xfrm>
        </p:grpSpPr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1051" y="3133724"/>
              <a:ext cx="4157408" cy="2733675"/>
            </a:xfrm>
            <a:prstGeom prst="rect">
              <a:avLst/>
            </a:prstGeom>
          </p:spPr>
        </p:pic>
        <p:pic>
          <p:nvPicPr>
            <p:cNvPr id="22" name="Image 20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44750" y="3415787"/>
              <a:ext cx="571500" cy="571500"/>
            </a:xfrm>
            <a:prstGeom prst="rect">
              <a:avLst/>
            </a:prstGeom>
          </p:spPr>
        </p:pic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216200" y="3549137"/>
              <a:ext cx="228600" cy="304800"/>
            </a:xfrm>
            <a:prstGeom prst="rect">
              <a:avLst/>
            </a:prstGeom>
          </p:spPr>
        </p:pic>
        <p:sp>
          <p:nvSpPr>
            <p:cNvPr id="42" name="Text 9"/>
            <p:cNvSpPr/>
            <p:nvPr/>
          </p:nvSpPr>
          <p:spPr>
            <a:xfrm>
              <a:off x="726080" y="4840850"/>
              <a:ext cx="332735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300" dirty="0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- </a:t>
              </a:r>
              <a:r>
                <a:rPr lang="en-US" sz="1300" dirty="0" err="1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사용자</a:t>
              </a:r>
              <a:r>
                <a:rPr lang="ko-KR" altLang="en-US" sz="1300" dirty="0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에게 원하는 </a:t>
              </a:r>
              <a:r>
                <a:rPr lang="en-US" sz="1300" dirty="0" err="1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정책을</a:t>
              </a:r>
              <a:r>
                <a:rPr lang="en-US" sz="1300" dirty="0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r>
                <a:rPr lang="ko-KR" altLang="en-US" sz="1300" dirty="0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검색하여</a:t>
              </a:r>
              <a:endParaRPr lang="en-US" altLang="ko-KR" sz="13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endParaRPr>
            </a:p>
            <a:p>
              <a:pPr marL="0" indent="0" algn="ctr">
                <a:lnSpc>
                  <a:spcPts val="1800"/>
                </a:lnSpc>
                <a:buNone/>
              </a:pPr>
              <a:r>
                <a:rPr lang="ko-KR" altLang="en-US" sz="1300" dirty="0">
                  <a:solidFill>
                    <a:srgbClr val="4B556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대화를 통해 제공</a:t>
              </a:r>
              <a:endParaRPr lang="en-US" sz="1300" dirty="0"/>
            </a:p>
          </p:txBody>
        </p:sp>
        <p:sp>
          <p:nvSpPr>
            <p:cNvPr id="50" name="Text 11">
              <a:extLst>
                <a:ext uri="{FF2B5EF4-FFF2-40B4-BE49-F238E27FC236}">
                  <a16:creationId xmlns:a16="http://schemas.microsoft.com/office/drawing/2014/main" id="{CF4BDF78-E0CF-1C0E-BE52-695A04C5535C}"/>
                </a:ext>
              </a:extLst>
            </p:cNvPr>
            <p:cNvSpPr/>
            <p:nvPr/>
          </p:nvSpPr>
          <p:spPr>
            <a:xfrm>
              <a:off x="666750" y="4311136"/>
              <a:ext cx="3327499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ko-KR" altLang="en-US" sz="1700" b="1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사용자 맞춤형 정책 제공</a:t>
              </a:r>
              <a:endParaRPr lang="en-US" sz="17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System Architecture</a:t>
            </a:r>
            <a:endParaRPr lang="en-US" sz="2700" dirty="0"/>
          </a:p>
        </p:txBody>
      </p:sp>
      <p:pic>
        <p:nvPicPr>
          <p:cNvPr id="6" name="그림 5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1A5447-E223-0F84-1CB9-8961EE7BB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81" y="974308"/>
            <a:ext cx="11012437" cy="5591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558" y="2210721"/>
            <a:ext cx="1315641" cy="21907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2420" y="251460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107" y="2619375"/>
            <a:ext cx="1428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9816" y="2524125"/>
            <a:ext cx="142875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0076" y="2210721"/>
            <a:ext cx="1315641" cy="21907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0460" y="2514600"/>
            <a:ext cx="476250" cy="4762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2860" y="2619375"/>
            <a:ext cx="17145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7429" y="2200888"/>
            <a:ext cx="1315789" cy="21907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78501" y="247650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1376" y="2619375"/>
            <a:ext cx="19050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6046" y="2524125"/>
            <a:ext cx="142875" cy="2286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7549" y="2200888"/>
            <a:ext cx="1315641" cy="21907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5741" y="2500773"/>
            <a:ext cx="476250" cy="4762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08616" y="2605548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4087" y="2524125"/>
            <a:ext cx="142875" cy="2286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95036" y="2210721"/>
            <a:ext cx="1315789" cy="21907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14731" y="2514600"/>
            <a:ext cx="476250" cy="4762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57606" y="2657475"/>
            <a:ext cx="190500" cy="26670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 Collection &amp; Preprocessing</a:t>
            </a:r>
            <a:endParaRPr lang="en-US" sz="2700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013ACE1-0324-E348-71F9-8054F9D51DF5}"/>
              </a:ext>
            </a:extLst>
          </p:cNvPr>
          <p:cNvGrpSpPr/>
          <p:nvPr/>
        </p:nvGrpSpPr>
        <p:grpSpPr>
          <a:xfrm>
            <a:off x="401927" y="2172621"/>
            <a:ext cx="3708350" cy="2266950"/>
            <a:chOff x="304800" y="914400"/>
            <a:chExt cx="3708350" cy="2266950"/>
          </a:xfrm>
        </p:grpSpPr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04800" y="914400"/>
              <a:ext cx="3708350" cy="2266950"/>
            </a:xfrm>
            <a:prstGeom prst="rect">
              <a:avLst/>
            </a:prstGeom>
          </p:spPr>
        </p:pic>
        <p:pic>
          <p:nvPicPr>
            <p:cNvPr id="6" name="Image 4" descr="preencoded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95300" y="1104900"/>
              <a:ext cx="200025" cy="304800"/>
            </a:xfrm>
            <a:prstGeom prst="rect">
              <a:avLst/>
            </a:prstGeom>
          </p:spPr>
        </p:pic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95300" y="1562100"/>
              <a:ext cx="152400" cy="152400"/>
            </a:xfrm>
            <a:prstGeom prst="rect">
              <a:avLst/>
            </a:prstGeom>
          </p:spPr>
        </p:pic>
        <p:sp>
          <p:nvSpPr>
            <p:cNvPr id="40" name="Text 1"/>
            <p:cNvSpPr/>
            <p:nvPr/>
          </p:nvSpPr>
          <p:spPr>
            <a:xfrm>
              <a:off x="809625" y="1123950"/>
              <a:ext cx="2629079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E293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온통청년 API 데이터 수집</a:t>
              </a:r>
              <a:endParaRPr lang="en-US" sz="1500" dirty="0"/>
            </a:p>
          </p:txBody>
        </p:sp>
        <p:sp>
          <p:nvSpPr>
            <p:cNvPr id="41" name="Text 2"/>
            <p:cNvSpPr/>
            <p:nvPr/>
          </p:nvSpPr>
          <p:spPr>
            <a:xfrm>
              <a:off x="723900" y="1524000"/>
              <a:ext cx="3108871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API 엔드포인트: </a:t>
              </a:r>
              <a:r>
                <a:rPr lang="en-US" sz="1200" dirty="0">
                  <a:solidFill>
                    <a:srgbClr val="2563EB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https://www.youthcenter.go.kr/go/ythip/getPlcy</a:t>
              </a:r>
              <a:endParaRPr lang="en-US" sz="1200" dirty="0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D95551F-C1F8-1C78-6F02-63C43874ECE3}"/>
                </a:ext>
              </a:extLst>
            </p:cNvPr>
            <p:cNvGrpSpPr/>
            <p:nvPr/>
          </p:nvGrpSpPr>
          <p:grpSpPr>
            <a:xfrm>
              <a:off x="492620" y="2619375"/>
              <a:ext cx="2282071" cy="228600"/>
              <a:chOff x="495300" y="2057400"/>
              <a:chExt cx="2282071" cy="228600"/>
            </a:xfrm>
          </p:grpSpPr>
          <p:pic>
            <p:nvPicPr>
              <p:cNvPr id="8" name="Image 6" descr="preencoded.png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5300" y="209550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42" name="Text 3"/>
              <p:cNvSpPr/>
              <p:nvPr/>
            </p:nvSpPr>
            <p:spPr>
              <a:xfrm>
                <a:off x="723900" y="2057400"/>
                <a:ext cx="2053471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en-US" sz="1200" dirty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3550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건의 청년정책 데이터</a:t>
                </a:r>
                <a:endParaRPr lang="en-US" sz="1200" dirty="0"/>
              </a:p>
            </p:txBody>
          </p:sp>
        </p:grpSp>
      </p:grpSp>
      <p:sp>
        <p:nvSpPr>
          <p:cNvPr id="52" name="Text 13"/>
          <p:cNvSpPr/>
          <p:nvPr/>
        </p:nvSpPr>
        <p:spPr>
          <a:xfrm>
            <a:off x="4470101" y="1813745"/>
            <a:ext cx="71881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5단계 전처리 파이프라인</a:t>
            </a:r>
            <a:endParaRPr lang="en-US" sz="1500" dirty="0"/>
          </a:p>
        </p:txBody>
      </p:sp>
      <p:sp>
        <p:nvSpPr>
          <p:cNvPr id="53" name="Text 14"/>
          <p:cNvSpPr/>
          <p:nvPr/>
        </p:nvSpPr>
        <p:spPr>
          <a:xfrm>
            <a:off x="4474040" y="3105150"/>
            <a:ext cx="121300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API 호출</a:t>
            </a:r>
            <a:endParaRPr lang="en-US" sz="1200" dirty="0"/>
          </a:p>
        </p:txBody>
      </p:sp>
      <p:sp>
        <p:nvSpPr>
          <p:cNvPr id="54" name="Text 15"/>
          <p:cNvSpPr/>
          <p:nvPr/>
        </p:nvSpPr>
        <p:spPr>
          <a:xfrm>
            <a:off x="4575124" y="3409950"/>
            <a:ext cx="1010841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온통청년 API에서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정책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데이터를</a:t>
            </a:r>
            <a:endParaRPr lang="en-US" sz="1050" dirty="0">
              <a:solidFill>
                <a:srgbClr val="4B5563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ctr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수집합니다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050" dirty="0"/>
          </a:p>
        </p:txBody>
      </p:sp>
      <p:sp>
        <p:nvSpPr>
          <p:cNvPr id="55" name="Text 16"/>
          <p:cNvSpPr/>
          <p:nvPr/>
        </p:nvSpPr>
        <p:spPr>
          <a:xfrm>
            <a:off x="5974339" y="3105150"/>
            <a:ext cx="117255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원본 JSON 저장</a:t>
            </a:r>
            <a:endParaRPr lang="en-US" sz="1200" dirty="0"/>
          </a:p>
        </p:txBody>
      </p:sp>
      <p:sp>
        <p:nvSpPr>
          <p:cNvPr id="56" name="Text 17"/>
          <p:cNvSpPr/>
          <p:nvPr/>
        </p:nvSpPr>
        <p:spPr>
          <a:xfrm>
            <a:off x="5974339" y="3433608"/>
            <a:ext cx="1159103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수집된 JSON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형식의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데이터를</a:t>
            </a:r>
            <a:endParaRPr lang="en-US" sz="1050" dirty="0">
              <a:solidFill>
                <a:srgbClr val="4B5563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ctr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저장합니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050" dirty="0"/>
          </a:p>
        </p:txBody>
      </p:sp>
      <p:sp>
        <p:nvSpPr>
          <p:cNvPr id="57" name="Text 18"/>
          <p:cNvSpPr/>
          <p:nvPr/>
        </p:nvSpPr>
        <p:spPr>
          <a:xfrm>
            <a:off x="7393216" y="3124814"/>
            <a:ext cx="1163313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필드 정제 및 매핑</a:t>
            </a:r>
            <a:endParaRPr lang="en-US" sz="1200" dirty="0"/>
          </a:p>
        </p:txBody>
      </p:sp>
      <p:sp>
        <p:nvSpPr>
          <p:cNvPr id="58" name="Text 19"/>
          <p:cNvSpPr/>
          <p:nvPr/>
        </p:nvSpPr>
        <p:spPr>
          <a:xfrm>
            <a:off x="7483376" y="3410871"/>
            <a:ext cx="1087152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필요한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필드만</a:t>
            </a:r>
            <a:endParaRPr lang="en-US" sz="1050" dirty="0">
              <a:solidFill>
                <a:srgbClr val="4B5563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ctr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선별하고</a:t>
            </a:r>
            <a:endParaRPr lang="en-US" sz="1050" dirty="0">
              <a:solidFill>
                <a:srgbClr val="4B5563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ctr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영문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필드명을</a:t>
            </a:r>
            <a:endParaRPr lang="en-US" sz="1050" dirty="0">
              <a:solidFill>
                <a:srgbClr val="4B5563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ctr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한글로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변환합니다.</a:t>
            </a:r>
            <a:endParaRPr lang="en-US" sz="1050" dirty="0"/>
          </a:p>
        </p:txBody>
      </p:sp>
      <p:sp>
        <p:nvSpPr>
          <p:cNvPr id="59" name="Text 20"/>
          <p:cNvSpPr/>
          <p:nvPr/>
        </p:nvSpPr>
        <p:spPr>
          <a:xfrm>
            <a:off x="8878311" y="3105150"/>
            <a:ext cx="121300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코드 값 변환</a:t>
            </a:r>
            <a:endParaRPr lang="en-US" sz="1200" dirty="0"/>
          </a:p>
        </p:txBody>
      </p:sp>
      <p:sp>
        <p:nvSpPr>
          <p:cNvPr id="60" name="Text 21"/>
          <p:cNvSpPr/>
          <p:nvPr/>
        </p:nvSpPr>
        <p:spPr>
          <a:xfrm>
            <a:off x="8878310" y="3409950"/>
            <a:ext cx="1213009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코드 값을 의미 있는 텍스트로 변환합니다.</a:t>
            </a:r>
            <a:endParaRPr lang="en-US" sz="1050" dirty="0"/>
          </a:p>
        </p:txBody>
      </p:sp>
      <p:sp>
        <p:nvSpPr>
          <p:cNvPr id="61" name="Text 22"/>
          <p:cNvSpPr/>
          <p:nvPr/>
        </p:nvSpPr>
        <p:spPr>
          <a:xfrm>
            <a:off x="10346337" y="3105150"/>
            <a:ext cx="121318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데이터셋</a:t>
            </a:r>
            <a:endParaRPr lang="en-US" sz="1200" dirty="0"/>
          </a:p>
        </p:txBody>
      </p:sp>
      <p:sp>
        <p:nvSpPr>
          <p:cNvPr id="62" name="Text 23"/>
          <p:cNvSpPr/>
          <p:nvPr/>
        </p:nvSpPr>
        <p:spPr>
          <a:xfrm>
            <a:off x="10396812" y="3400425"/>
            <a:ext cx="1112088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전처리된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데이터를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최종적으로</a:t>
            </a:r>
            <a:endParaRPr lang="en-US" sz="1050" dirty="0">
              <a:solidFill>
                <a:srgbClr val="4B5563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ctr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저장합니다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8496-0C45-C2CD-A024-11F79BF1D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9DB10C7-0AC4-A383-9B4D-DB551CDB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28B95DF-E207-8B37-E877-CC0073DB4B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E643082E-87C9-B2E4-48DD-DC46A0B15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sp>
        <p:nvSpPr>
          <p:cNvPr id="39" name="Text 0">
            <a:extLst>
              <a:ext uri="{FF2B5EF4-FFF2-40B4-BE49-F238E27FC236}">
                <a16:creationId xmlns:a16="http://schemas.microsoft.com/office/drawing/2014/main" id="{A4F8B125-8495-E404-1AE9-4E6D3DDF5FD7}"/>
              </a:ext>
            </a:extLst>
          </p:cNvPr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 Preprocessing</a:t>
            </a:r>
            <a:endParaRPr lang="en-US" sz="27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549FBE57-DD7D-A371-173A-009E8F4E284B}"/>
              </a:ext>
            </a:extLst>
          </p:cNvPr>
          <p:cNvSpPr/>
          <p:nvPr/>
        </p:nvSpPr>
        <p:spPr>
          <a:xfrm>
            <a:off x="457200" y="990600"/>
            <a:ext cx="26290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원본 데이터 구조</a:t>
            </a:r>
            <a:endParaRPr lang="en-US" sz="1500" dirty="0"/>
          </a:p>
        </p:txBody>
      </p:sp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8F59FA-32E9-69C9-ECD9-C23109A5F5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0885"/>
          <a:stretch>
            <a:fillRect/>
          </a:stretch>
        </p:blipFill>
        <p:spPr>
          <a:xfrm>
            <a:off x="531090" y="1370792"/>
            <a:ext cx="4365375" cy="5324976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FA421FE8-3F1A-20A1-ABC2-AEE3AB2DD47D}"/>
              </a:ext>
            </a:extLst>
          </p:cNvPr>
          <p:cNvSpPr/>
          <p:nvPr/>
        </p:nvSpPr>
        <p:spPr>
          <a:xfrm>
            <a:off x="6643623" y="1270819"/>
            <a:ext cx="26290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Step 1 </a:t>
            </a:r>
            <a:r>
              <a:rPr lang="ko-KR" altLang="en-US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필드 매핑</a:t>
            </a:r>
            <a:endParaRPr lang="en-US" sz="1400" b="1" dirty="0">
              <a:solidFill>
                <a:srgbClr val="0C2A8C"/>
              </a:solidFill>
            </a:endParaRPr>
          </a:p>
        </p:txBody>
      </p:sp>
      <p:pic>
        <p:nvPicPr>
          <p:cNvPr id="6" name="그림 5" descr="텍스트, 스크린샷, 번호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13277D-150D-7888-859A-28771C38B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623" y="1585394"/>
            <a:ext cx="3342968" cy="49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187C-CB84-477D-CAA5-79AD7A080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ECD8197-16A7-FFC1-F44C-9ACA0391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9158ED2-4065-580B-1A48-041BE11BAA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D981BCD-0D2C-26D1-6EC2-6BE286833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sp>
        <p:nvSpPr>
          <p:cNvPr id="39" name="Text 0">
            <a:extLst>
              <a:ext uri="{FF2B5EF4-FFF2-40B4-BE49-F238E27FC236}">
                <a16:creationId xmlns:a16="http://schemas.microsoft.com/office/drawing/2014/main" id="{4923352D-3AE0-8B62-5C44-D23F2F96AB74}"/>
              </a:ext>
            </a:extLst>
          </p:cNvPr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 Preprocessing</a:t>
            </a:r>
            <a:endParaRPr lang="en-US" sz="27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88F0950E-7578-D2EF-3B51-322BBCAA6540}"/>
              </a:ext>
            </a:extLst>
          </p:cNvPr>
          <p:cNvSpPr/>
          <p:nvPr/>
        </p:nvSpPr>
        <p:spPr>
          <a:xfrm>
            <a:off x="457200" y="978252"/>
            <a:ext cx="26290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Step 2 </a:t>
            </a:r>
            <a:r>
              <a:rPr lang="ko-KR" altLang="en-US" sz="1400" b="1" dirty="0" err="1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코드값</a:t>
            </a:r>
            <a:r>
              <a:rPr lang="ko-KR" altLang="en-US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변환</a:t>
            </a:r>
            <a:endParaRPr lang="en-US" sz="1400" b="1" dirty="0">
              <a:solidFill>
                <a:srgbClr val="0C2A8C"/>
              </a:solidFill>
            </a:endParaRPr>
          </a:p>
        </p:txBody>
      </p:sp>
      <p:pic>
        <p:nvPicPr>
          <p:cNvPr id="7" name="그림 6" descr="텍스트, 스크린샷, 번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20D229-B13C-3DFA-498C-C1915E568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63" y="1307018"/>
            <a:ext cx="3957484" cy="4929764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2E28A4-10A4-8186-B303-1B2511FD59D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2341"/>
          <a:stretch>
            <a:fillRect/>
          </a:stretch>
        </p:blipFill>
        <p:spPr>
          <a:xfrm>
            <a:off x="6172200" y="1176126"/>
            <a:ext cx="5384636" cy="537707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71C62EB-865A-75B7-26C2-C9E4CCCD4FB6}"/>
              </a:ext>
            </a:extLst>
          </p:cNvPr>
          <p:cNvSpPr/>
          <p:nvPr/>
        </p:nvSpPr>
        <p:spPr>
          <a:xfrm>
            <a:off x="5074868" y="3639164"/>
            <a:ext cx="553453" cy="26547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92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42A33-54C1-455F-A9EF-48662B2D0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7552F8E-4935-9D6B-D7F1-1F410FC99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8171C18-1440-A429-D0D6-C5146B5DC0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DB6DBF9D-A43C-6031-D1EA-E8A302A3E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sp>
        <p:nvSpPr>
          <p:cNvPr id="39" name="Text 0">
            <a:extLst>
              <a:ext uri="{FF2B5EF4-FFF2-40B4-BE49-F238E27FC236}">
                <a16:creationId xmlns:a16="http://schemas.microsoft.com/office/drawing/2014/main" id="{F7731E74-4485-D0D5-4857-9B7C56F405EB}"/>
              </a:ext>
            </a:extLst>
          </p:cNvPr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 Preprocessing</a:t>
            </a:r>
            <a:endParaRPr lang="en-US" sz="27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19F63191-D53B-0E05-3331-BC216C696596}"/>
              </a:ext>
            </a:extLst>
          </p:cNvPr>
          <p:cNvSpPr/>
          <p:nvPr/>
        </p:nvSpPr>
        <p:spPr>
          <a:xfrm>
            <a:off x="457200" y="978252"/>
            <a:ext cx="26290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Step 3 ‘</a:t>
            </a:r>
            <a:r>
              <a:rPr lang="ko-KR" altLang="en-US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</a:t>
            </a:r>
            <a:r>
              <a:rPr lang="en-US" altLang="ko-KR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’</a:t>
            </a:r>
            <a:r>
              <a:rPr lang="ko-KR" altLang="en-US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필드 추가 </a:t>
            </a:r>
            <a:endParaRPr lang="en-US" sz="1400" b="1" dirty="0">
              <a:solidFill>
                <a:srgbClr val="0C2A8C"/>
              </a:solidFill>
            </a:endParaRPr>
          </a:p>
        </p:txBody>
      </p:sp>
      <p:pic>
        <p:nvPicPr>
          <p:cNvPr id="6" name="그림 5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5F0106-118D-176E-614C-8B34F01DB9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308"/>
          <a:stretch>
            <a:fillRect/>
          </a:stretch>
        </p:blipFill>
        <p:spPr>
          <a:xfrm>
            <a:off x="383458" y="2857402"/>
            <a:ext cx="11019495" cy="3209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FE46F5-3D47-A854-6D4F-086A8AA61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122013"/>
            <a:ext cx="10945753" cy="3524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FEEA17-0330-BD00-9940-984BC6E4B8B6}"/>
              </a:ext>
            </a:extLst>
          </p:cNvPr>
          <p:cNvSpPr txBox="1"/>
          <p:nvPr/>
        </p:nvSpPr>
        <p:spPr>
          <a:xfrm>
            <a:off x="383458" y="1739098"/>
            <a:ext cx="6096000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3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sz="13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원본 데이터 </a:t>
            </a:r>
            <a:r>
              <a:rPr lang="en-US" altLang="ko-KR" sz="13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‘</a:t>
            </a:r>
            <a:r>
              <a:rPr lang="en-US" altLang="ko-KR" sz="1300" b="1" dirty="0" err="1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zipCD</a:t>
            </a:r>
            <a:r>
              <a:rPr lang="en-US" altLang="ko-KR" sz="13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’</a:t>
            </a:r>
            <a:endParaRPr lang="en-US" altLang="ko-KR" sz="1300" b="1" dirty="0">
              <a:solidFill>
                <a:srgbClr val="0C2A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5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2C9F1-B83B-29A5-9348-7B3BAF57B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EC18219-82AD-F901-253C-1ECCA703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8569303-D2E1-ED1B-21EA-02950E4C7D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22E9919B-A248-F971-B6EF-382EDD826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04800"/>
            <a:ext cx="11582400" cy="381000"/>
          </a:xfrm>
          <a:prstGeom prst="rect">
            <a:avLst/>
          </a:prstGeom>
        </p:spPr>
      </p:pic>
      <p:sp>
        <p:nvSpPr>
          <p:cNvPr id="39" name="Text 0">
            <a:extLst>
              <a:ext uri="{FF2B5EF4-FFF2-40B4-BE49-F238E27FC236}">
                <a16:creationId xmlns:a16="http://schemas.microsoft.com/office/drawing/2014/main" id="{3BEEF8F6-879F-12ED-7714-59FF98B2DE1B}"/>
              </a:ext>
            </a:extLst>
          </p:cNvPr>
          <p:cNvSpPr/>
          <p:nvPr/>
        </p:nvSpPr>
        <p:spPr>
          <a:xfrm>
            <a:off x="457200" y="3048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 Preprocessing</a:t>
            </a:r>
            <a:endParaRPr lang="en-US" sz="27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EC6287EF-22DA-E885-5C17-1865DD0169ED}"/>
              </a:ext>
            </a:extLst>
          </p:cNvPr>
          <p:cNvSpPr/>
          <p:nvPr/>
        </p:nvSpPr>
        <p:spPr>
          <a:xfrm>
            <a:off x="457200" y="978252"/>
            <a:ext cx="390832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Step 4 ‘</a:t>
            </a:r>
            <a:r>
              <a:rPr lang="ko-KR" altLang="en-US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지역범위</a:t>
            </a:r>
            <a:r>
              <a:rPr lang="en-US" altLang="ko-KR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’ </a:t>
            </a:r>
            <a:r>
              <a:rPr lang="ko-KR" altLang="en-US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필드 추가 </a:t>
            </a:r>
            <a:r>
              <a:rPr lang="en-US" altLang="ko-KR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전국</a:t>
            </a:r>
            <a:r>
              <a:rPr lang="en-US" altLang="ko-KR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</a:t>
            </a:r>
            <a:r>
              <a:rPr lang="ko-KR" altLang="en-US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</a:t>
            </a:r>
            <a:r>
              <a:rPr lang="en-US" altLang="ko-KR" sz="1400" b="1" dirty="0">
                <a:solidFill>
                  <a:srgbClr val="0C2A8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400" b="1" dirty="0">
              <a:solidFill>
                <a:srgbClr val="0C2A8C"/>
              </a:solidFill>
            </a:endParaRPr>
          </a:p>
        </p:txBody>
      </p:sp>
      <p:pic>
        <p:nvPicPr>
          <p:cNvPr id="20" name="그림 19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45873B-98A7-F14B-8F1D-AD7CE4667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517060"/>
            <a:ext cx="9781909" cy="40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5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1281</Words>
  <Application>Microsoft Office PowerPoint</Application>
  <PresentationFormat>와이드스크린</PresentationFormat>
  <Paragraphs>240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Noto Sans KR</vt:lpstr>
      <vt:lpstr>ui-sans-serif</vt:lpstr>
      <vt:lpstr>Arial</vt:lpstr>
      <vt:lpstr>Trade Gothic Next Heavy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홍혜원</cp:lastModifiedBy>
  <cp:revision>103</cp:revision>
  <dcterms:created xsi:type="dcterms:W3CDTF">2025-12-10T09:59:15Z</dcterms:created>
  <dcterms:modified xsi:type="dcterms:W3CDTF">2025-12-11T07:05:40Z</dcterms:modified>
</cp:coreProperties>
</file>